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60" r:id="rId5"/>
    <p:sldId id="264" r:id="rId6"/>
    <p:sldId id="265" r:id="rId7"/>
    <p:sldId id="266" r:id="rId8"/>
    <p:sldId id="267" r:id="rId9"/>
    <p:sldId id="268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9AF8F-50C2-42CB-813E-2344F5EFC006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6E321-DEB5-435F-9EDD-69E4F59F91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6E321-DEB5-435F-9EDD-69E4F59F915C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7884" y="4343438"/>
            <a:ext cx="5485440" cy="4114143"/>
          </a:xfrm>
          <a:prstGeom prst="rect">
            <a:avLst/>
          </a:prstGeom>
        </p:spPr>
        <p:txBody>
          <a:bodyPr spcFirstLastPara="1" wrap="square" lIns="87348" tIns="43663" rIns="87348" bIns="43663" anchor="t" anchorCtr="0">
            <a:noAutofit/>
          </a:bodyPr>
          <a:lstStyle/>
          <a:p>
            <a:pPr>
              <a:spcBef>
                <a:spcPts val="332"/>
              </a:spcBef>
            </a:pPr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685800"/>
            <a:ext cx="4568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7884" y="4343438"/>
            <a:ext cx="5485440" cy="4114143"/>
          </a:xfrm>
          <a:prstGeom prst="rect">
            <a:avLst/>
          </a:prstGeom>
        </p:spPr>
        <p:txBody>
          <a:bodyPr spcFirstLastPara="1" wrap="square" lIns="87348" tIns="43663" rIns="87348" bIns="43663" anchor="t" anchorCtr="0">
            <a:noAutofit/>
          </a:bodyPr>
          <a:lstStyle/>
          <a:p>
            <a:pPr>
              <a:spcBef>
                <a:spcPts val="332"/>
              </a:spcBef>
            </a:pPr>
            <a:endParaRPr/>
          </a:p>
        </p:txBody>
      </p:sp>
      <p:sp>
        <p:nvSpPr>
          <p:cNvPr id="203" name="Google Shape;2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9998" y="686474"/>
            <a:ext cx="4941072" cy="342669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4:notes"/>
          <p:cNvSpPr txBox="1">
            <a:spLocks noGrp="1"/>
          </p:cNvSpPr>
          <p:nvPr>
            <p:ph type="body" idx="1"/>
          </p:nvPr>
        </p:nvSpPr>
        <p:spPr>
          <a:xfrm>
            <a:off x="687884" y="4343438"/>
            <a:ext cx="5485440" cy="4114143"/>
          </a:xfrm>
          <a:prstGeom prst="rect">
            <a:avLst/>
          </a:prstGeom>
        </p:spPr>
        <p:txBody>
          <a:bodyPr spcFirstLastPara="1" wrap="square" lIns="87348" tIns="43663" rIns="87348" bIns="43663" anchor="t" anchorCtr="0">
            <a:noAutofit/>
          </a:bodyPr>
          <a:lstStyle/>
          <a:p>
            <a:pPr>
              <a:spcBef>
                <a:spcPts val="332"/>
              </a:spcBef>
            </a:pPr>
            <a:endParaRPr/>
          </a:p>
        </p:txBody>
      </p:sp>
      <p:sp>
        <p:nvSpPr>
          <p:cNvPr id="404" name="Google Shape;4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9998" y="686474"/>
            <a:ext cx="4941072" cy="342669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1:notes"/>
          <p:cNvSpPr txBox="1">
            <a:spLocks noGrp="1"/>
          </p:cNvSpPr>
          <p:nvPr>
            <p:ph type="body" idx="1"/>
          </p:nvPr>
        </p:nvSpPr>
        <p:spPr>
          <a:xfrm>
            <a:off x="687884" y="4343438"/>
            <a:ext cx="5485440" cy="4114143"/>
          </a:xfrm>
          <a:prstGeom prst="rect">
            <a:avLst/>
          </a:prstGeom>
        </p:spPr>
        <p:txBody>
          <a:bodyPr spcFirstLastPara="1" wrap="square" lIns="87348" tIns="43663" rIns="87348" bIns="43663" anchor="t" anchorCtr="0">
            <a:noAutofit/>
          </a:bodyPr>
          <a:lstStyle/>
          <a:p>
            <a:pPr>
              <a:spcBef>
                <a:spcPts val="332"/>
              </a:spcBef>
            </a:pPr>
            <a:endParaRPr/>
          </a:p>
        </p:txBody>
      </p:sp>
      <p:sp>
        <p:nvSpPr>
          <p:cNvPr id="348" name="Google Shape;3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9998" y="686474"/>
            <a:ext cx="4941072" cy="342669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7:notes"/>
          <p:cNvSpPr txBox="1">
            <a:spLocks noGrp="1"/>
          </p:cNvSpPr>
          <p:nvPr>
            <p:ph type="body" idx="1"/>
          </p:nvPr>
        </p:nvSpPr>
        <p:spPr>
          <a:xfrm>
            <a:off x="687884" y="4343438"/>
            <a:ext cx="5485440" cy="4114143"/>
          </a:xfrm>
          <a:prstGeom prst="rect">
            <a:avLst/>
          </a:prstGeom>
        </p:spPr>
        <p:txBody>
          <a:bodyPr spcFirstLastPara="1" wrap="square" lIns="87348" tIns="43663" rIns="87348" bIns="43663" anchor="t" anchorCtr="0">
            <a:noAutofit/>
          </a:bodyPr>
          <a:lstStyle/>
          <a:p>
            <a:pPr>
              <a:spcBef>
                <a:spcPts val="332"/>
              </a:spcBef>
            </a:pPr>
            <a:endParaRPr/>
          </a:p>
        </p:txBody>
      </p:sp>
      <p:sp>
        <p:nvSpPr>
          <p:cNvPr id="389" name="Google Shape;38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9998" y="686474"/>
            <a:ext cx="4941072" cy="342669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6E321-DEB5-435F-9EDD-69E4F59F915C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43182"/>
            <a:ext cx="7772400" cy="342902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ранней профессиональной ориентации учащихся 6-11 классов общеобразовательных организаций «Билет в будущее»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Picture 6" descr="Picture background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785786" y="142852"/>
            <a:ext cx="7777160" cy="2240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ты сможешь стать частью большой «семьи»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7" name="Picture 7" descr="C:\Users\Березина\Desktop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357430"/>
            <a:ext cx="7575639" cy="3423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00042"/>
            <a:ext cx="8643998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Профессиональная проба 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«Базового уровня» 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направлению «Мастер по ремонту и обслуживанию автомобилей»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71744"/>
            <a:ext cx="8011737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-142900"/>
            <a:ext cx="8715436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Связь профессиональной пробы с реальной деятельностью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1" descr="Z:\Для общего пользования\1. Фото колледжа\2022-2023\13. Профпробы\sFon4mT9j1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14752"/>
            <a:ext cx="2571768" cy="2462468"/>
          </a:xfrm>
          <a:prstGeom prst="rect">
            <a:avLst/>
          </a:prstGeom>
          <a:noFill/>
        </p:spPr>
      </p:pic>
      <p:pic>
        <p:nvPicPr>
          <p:cNvPr id="18434" name="Picture 2" descr="Z:\Для общего пользования\1. Фото колледжа\2022-2023\13. Профпробы\y7OJrOa1B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714752"/>
            <a:ext cx="2714644" cy="2578889"/>
          </a:xfrm>
          <a:prstGeom prst="rect">
            <a:avLst/>
          </a:prstGeom>
          <a:noFill/>
        </p:spPr>
      </p:pic>
      <p:pic>
        <p:nvPicPr>
          <p:cNvPr id="18435" name="Picture 3" descr="Z:\Для общего пользования\1. Фото колледжа\2022-2023\13. Профпробы\JfyArurELZo.jpg"/>
          <p:cNvPicPr>
            <a:picLocks noChangeAspect="1" noChangeArrowheads="1"/>
          </p:cNvPicPr>
          <p:nvPr/>
        </p:nvPicPr>
        <p:blipFill>
          <a:blip r:embed="rId4" cstate="print"/>
          <a:srcRect r="4878"/>
          <a:stretch>
            <a:fillRect/>
          </a:stretch>
        </p:blipFill>
        <p:spPr bwMode="auto">
          <a:xfrm>
            <a:off x="5929322" y="3714752"/>
            <a:ext cx="3000396" cy="26025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1142984"/>
            <a:ext cx="792961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Профессиональная проба связана с реальной деятельностью тем, что она включает в себя элементы реальной профессиональной деятельности или моделирует эти элементы.</a:t>
            </a:r>
          </a:p>
          <a:p>
            <a:pPr indent="268288"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268288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Проба подразумевает работу участников с материалами, инструментами, оборудованием, программным обеспечением в условиях, максимально приближенных к реальной профессиональной деятельности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8143932" cy="64294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Социальные партнеры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 flipH="1" flipV="1">
            <a:off x="1179489" y="3678239"/>
            <a:ext cx="435771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071934" y="3786190"/>
            <a:ext cx="4572032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Даниловский филиал АО 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Ярдормост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 со стрелкой вправо 15"/>
          <p:cNvSpPr/>
          <p:nvPr/>
        </p:nvSpPr>
        <p:spPr>
          <a:xfrm>
            <a:off x="285720" y="2000240"/>
            <a:ext cx="3071834" cy="2643206"/>
          </a:xfrm>
          <a:prstGeom prst="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Предприятия области и района, предоставляющие базу практики и потенциальные работодатели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71934" y="2071678"/>
            <a:ext cx="4572032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«Даниловский  хлебозавод»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71934" y="2928934"/>
            <a:ext cx="4572032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«Даниловская птицефабрика»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71934" y="1142984"/>
            <a:ext cx="4572032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ПАО «АВТОДИЗЕЛЬ», г. Ярославль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71934" y="4643446"/>
            <a:ext cx="4572032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ТрансАвтоСнаб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71934" y="5500702"/>
            <a:ext cx="4572032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Ярлеспромстрой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>
            <a:endCxn id="13" idx="1"/>
          </p:cNvCxnSpPr>
          <p:nvPr/>
        </p:nvCxnSpPr>
        <p:spPr>
          <a:xfrm>
            <a:off x="3357554" y="414338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357554" y="242886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357554" y="328612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357554" y="150017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357554" y="500063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357554" y="585789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"/>
          <p:cNvSpPr/>
          <p:nvPr/>
        </p:nvSpPr>
        <p:spPr>
          <a:xfrm>
            <a:off x="214282" y="3500438"/>
            <a:ext cx="8498100" cy="13455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2"/>
          <p:cNvSpPr/>
          <p:nvPr/>
        </p:nvSpPr>
        <p:spPr>
          <a:xfrm>
            <a:off x="635891" y="4385290"/>
            <a:ext cx="438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3347" marR="0" lvl="0" indent="-13334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ru-RU" sz="1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Производство топливоподающих систем и компонентов к ним</a:t>
            </a:r>
            <a:endParaRPr/>
          </a:p>
        </p:txBody>
      </p:sp>
      <p:sp>
        <p:nvSpPr>
          <p:cNvPr id="119" name="Google Shape;119;p12"/>
          <p:cNvSpPr/>
          <p:nvPr/>
        </p:nvSpPr>
        <p:spPr>
          <a:xfrm>
            <a:off x="635891" y="3659023"/>
            <a:ext cx="35703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АО «Ярославский завод</a:t>
            </a:r>
            <a:endParaRPr/>
          </a:p>
          <a:p>
            <a:pPr marL="0" marR="0" lvl="0" indent="0" algn="l" rtl="0">
              <a:spcBef>
                <a:spcPts val="451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дизельной аппаратуры» (ЯЗДА)</a:t>
            </a:r>
            <a:endParaRPr/>
          </a:p>
        </p:txBody>
      </p:sp>
      <p:sp>
        <p:nvSpPr>
          <p:cNvPr id="120" name="Google Shape;120;p12"/>
          <p:cNvSpPr/>
          <p:nvPr/>
        </p:nvSpPr>
        <p:spPr>
          <a:xfrm>
            <a:off x="214282" y="5072074"/>
            <a:ext cx="8498100" cy="13524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2"/>
          <p:cNvSpPr/>
          <p:nvPr/>
        </p:nvSpPr>
        <p:spPr>
          <a:xfrm>
            <a:off x="635891" y="5947257"/>
            <a:ext cx="4387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3347" marR="0" lvl="0" indent="-13334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ru-RU" sz="1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Производство дизель-генераторных установок</a:t>
            </a:r>
            <a:endParaRPr/>
          </a:p>
        </p:txBody>
      </p:sp>
      <p:sp>
        <p:nvSpPr>
          <p:cNvPr id="122" name="Google Shape;122;p12"/>
          <p:cNvSpPr/>
          <p:nvPr/>
        </p:nvSpPr>
        <p:spPr>
          <a:xfrm>
            <a:off x="635891" y="5220990"/>
            <a:ext cx="2928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ООО «ПИК «ЯРДИЗЕЛЬ»»</a:t>
            </a:r>
            <a:endParaRPr sz="14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3" name="Google Shape;123;p12"/>
          <p:cNvSpPr/>
          <p:nvPr/>
        </p:nvSpPr>
        <p:spPr>
          <a:xfrm>
            <a:off x="214282" y="2000240"/>
            <a:ext cx="8498100" cy="13455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2"/>
          <p:cNvSpPr txBox="1"/>
          <p:nvPr/>
        </p:nvSpPr>
        <p:spPr>
          <a:xfrm>
            <a:off x="214282" y="500042"/>
            <a:ext cx="87585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ПАО «АВТОДИЗЕЛЬ», г. Ярославль 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5" name="Google Shape;125;p12" descr="panorama-ymz.jpg"/>
          <p:cNvPicPr preferRelativeResize="0"/>
          <p:nvPr/>
        </p:nvPicPr>
        <p:blipFill rotWithShape="1">
          <a:blip r:embed="rId3">
            <a:alphaModFix/>
          </a:blip>
          <a:srcRect r="14423"/>
          <a:stretch/>
        </p:blipFill>
        <p:spPr>
          <a:xfrm>
            <a:off x="4857752" y="2000240"/>
            <a:ext cx="4143404" cy="135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2" descr="YZDA_info_2010_01"/>
          <p:cNvPicPr preferRelativeResize="0"/>
          <p:nvPr/>
        </p:nvPicPr>
        <p:blipFill rotWithShape="1">
          <a:blip r:embed="rId4">
            <a:alphaModFix/>
          </a:blip>
          <a:srcRect r="18082"/>
          <a:stretch/>
        </p:blipFill>
        <p:spPr>
          <a:xfrm>
            <a:off x="4857752" y="3500438"/>
            <a:ext cx="4143404" cy="135250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2"/>
          <p:cNvSpPr/>
          <p:nvPr/>
        </p:nvSpPr>
        <p:spPr>
          <a:xfrm>
            <a:off x="635891" y="2684396"/>
            <a:ext cx="438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3347" marR="0" lvl="0" indent="-13334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ru-RU" sz="1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Производство семейств V - образных двигателей ЯМЗ</a:t>
            </a:r>
            <a:endParaRPr sz="10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3347" marR="0" lvl="0" indent="-13334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ru-RU" sz="1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Производство средних рядных двигателей ЯМЗ-530</a:t>
            </a:r>
            <a:endParaRPr sz="10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3347" marR="0" lvl="0" indent="-13334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•"/>
            </a:pPr>
            <a:r>
              <a:rPr lang="ru-RU" sz="10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Производство тяжелых рядных двигателей ЯМЗ-650 </a:t>
            </a:r>
            <a:endParaRPr sz="10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8" name="Google Shape;128;p12" descr="Энергоцентр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57752" y="5072074"/>
            <a:ext cx="4143404" cy="135480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2"/>
          <p:cNvSpPr/>
          <p:nvPr/>
        </p:nvSpPr>
        <p:spPr>
          <a:xfrm>
            <a:off x="635891" y="2097056"/>
            <a:ext cx="39966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ПАО «</a:t>
            </a:r>
            <a:r>
              <a:rPr lang="ru-RU" sz="1400" b="1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Автодизель</a:t>
            </a:r>
            <a:r>
              <a:rPr lang="ru-RU" sz="14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»</a:t>
            </a:r>
            <a:endParaRPr sz="14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451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Ярославский моторный завод (ЯМЗ)</a:t>
            </a:r>
            <a:endParaRPr/>
          </a:p>
        </p:txBody>
      </p:sp>
      <p:sp>
        <p:nvSpPr>
          <p:cNvPr id="130" name="Google Shape;130;p12"/>
          <p:cNvSpPr/>
          <p:nvPr/>
        </p:nvSpPr>
        <p:spPr>
          <a:xfrm>
            <a:off x="398214" y="1092850"/>
            <a:ext cx="2930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"/>
          <p:cNvSpPr txBox="1">
            <a:spLocks noGrp="1"/>
          </p:cNvSpPr>
          <p:nvPr>
            <p:ph type="title"/>
          </p:nvPr>
        </p:nvSpPr>
        <p:spPr>
          <a:xfrm>
            <a:off x="285798" y="288948"/>
            <a:ext cx="8229600" cy="422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336699"/>
                </a:solidFill>
              </a:rPr>
              <a:t>КЛЮЧЕВЫЕ КЛИЕНТЫ И СЕРВИСНАЯ СЕТЬ</a:t>
            </a:r>
            <a:endParaRPr sz="2400" b="1">
              <a:solidFill>
                <a:srgbClr val="336699"/>
              </a:solidFill>
            </a:endParaRPr>
          </a:p>
        </p:txBody>
      </p:sp>
      <p:sp>
        <p:nvSpPr>
          <p:cNvPr id="206" name="Google Shape;206;p17"/>
          <p:cNvSpPr txBox="1"/>
          <p:nvPr/>
        </p:nvSpPr>
        <p:spPr>
          <a:xfrm>
            <a:off x="188686" y="2586504"/>
            <a:ext cx="37578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1" b="1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 345 </a:t>
            </a:r>
            <a:r>
              <a:rPr lang="ru-RU" sz="1051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– в РФ,</a:t>
            </a:r>
            <a:r>
              <a:rPr lang="ru-RU"/>
              <a:t> </a:t>
            </a:r>
            <a:r>
              <a:rPr lang="ru-RU" sz="1051" b="1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40 </a:t>
            </a:r>
            <a:r>
              <a:rPr lang="ru-RU" sz="1051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– в СНГ</a:t>
            </a:r>
            <a:endParaRPr/>
          </a:p>
        </p:txBody>
      </p:sp>
      <p:sp>
        <p:nvSpPr>
          <p:cNvPr id="207" name="Google Shape;207;p17"/>
          <p:cNvSpPr txBox="1"/>
          <p:nvPr/>
        </p:nvSpPr>
        <p:spPr>
          <a:xfrm>
            <a:off x="2657968" y="2452160"/>
            <a:ext cx="3757904" cy="244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1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В РФ и за рубежом</a:t>
            </a:r>
            <a:endParaRPr/>
          </a:p>
        </p:txBody>
      </p:sp>
      <p:sp>
        <p:nvSpPr>
          <p:cNvPr id="208" name="Google Shape;208;p17"/>
          <p:cNvSpPr txBox="1"/>
          <p:nvPr/>
        </p:nvSpPr>
        <p:spPr>
          <a:xfrm>
            <a:off x="4547900" y="2457055"/>
            <a:ext cx="3757904" cy="244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1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В РФ и за рубежом</a:t>
            </a:r>
            <a:endParaRPr/>
          </a:p>
        </p:txBody>
      </p:sp>
      <p:sp>
        <p:nvSpPr>
          <p:cNvPr id="209" name="Google Shape;209;p17"/>
          <p:cNvSpPr/>
          <p:nvPr/>
        </p:nvSpPr>
        <p:spPr>
          <a:xfrm>
            <a:off x="6180748" y="5628028"/>
            <a:ext cx="2087100" cy="8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7" descr="E:\c7280025wxp\Автодизель\Потребители\15-09-29_Потребители\untitl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7616" y="3010371"/>
            <a:ext cx="1223237" cy="109374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7"/>
          <p:cNvSpPr/>
          <p:nvPr/>
        </p:nvSpPr>
        <p:spPr>
          <a:xfrm>
            <a:off x="1135887" y="5207158"/>
            <a:ext cx="8901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rgbClr val="002969"/>
                </a:solidFill>
              </a:rPr>
              <a:t>Ликинский автобусный завод</a:t>
            </a:r>
            <a:endParaRPr sz="1000"/>
          </a:p>
        </p:txBody>
      </p:sp>
      <p:sp>
        <p:nvSpPr>
          <p:cNvPr id="212" name="Google Shape;212;p17"/>
          <p:cNvSpPr/>
          <p:nvPr/>
        </p:nvSpPr>
        <p:spPr>
          <a:xfrm>
            <a:off x="2671560" y="4140250"/>
            <a:ext cx="12264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rgbClr val="002969"/>
                </a:solidFill>
              </a:rPr>
              <a:t>АЗ «Урал»</a:t>
            </a:r>
            <a:endParaRPr sz="1000"/>
          </a:p>
        </p:txBody>
      </p:sp>
      <p:sp>
        <p:nvSpPr>
          <p:cNvPr id="213" name="Google Shape;213;p17"/>
          <p:cNvSpPr/>
          <p:nvPr/>
        </p:nvSpPr>
        <p:spPr>
          <a:xfrm>
            <a:off x="4723088" y="4140250"/>
            <a:ext cx="8022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00" tIns="45700" rIns="135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rgbClr val="002969"/>
                </a:solidFill>
              </a:rPr>
              <a:t>АЗ «ГАЗ»</a:t>
            </a:r>
            <a:endParaRPr sz="1000"/>
          </a:p>
        </p:txBody>
      </p:sp>
      <p:sp>
        <p:nvSpPr>
          <p:cNvPr id="214" name="Google Shape;214;p17"/>
          <p:cNvSpPr/>
          <p:nvPr/>
        </p:nvSpPr>
        <p:spPr>
          <a:xfrm>
            <a:off x="6125936" y="4140258"/>
            <a:ext cx="9939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rgbClr val="002969"/>
                </a:solidFill>
              </a:rPr>
              <a:t>ОАО «МАЗ»</a:t>
            </a:r>
            <a:endParaRPr sz="1000"/>
          </a:p>
        </p:txBody>
      </p:sp>
      <p:sp>
        <p:nvSpPr>
          <p:cNvPr id="215" name="Google Shape;215;p17"/>
          <p:cNvSpPr/>
          <p:nvPr/>
        </p:nvSpPr>
        <p:spPr>
          <a:xfrm>
            <a:off x="4521067" y="5235063"/>
            <a:ext cx="1686900" cy="2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rgbClr val="002969"/>
                </a:solidFill>
              </a:rPr>
              <a:t>ОАО «Российские железные дороги»</a:t>
            </a:r>
            <a:endParaRPr sz="1000">
              <a:solidFill>
                <a:srgbClr val="002969"/>
              </a:solidFill>
            </a:endParaRPr>
          </a:p>
        </p:txBody>
      </p:sp>
      <p:pic>
        <p:nvPicPr>
          <p:cNvPr id="216" name="Google Shape;21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2742" y="5670068"/>
            <a:ext cx="1185499" cy="791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7" descr="GS12_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07858" y="5602994"/>
            <a:ext cx="1301167" cy="71298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7"/>
          <p:cNvSpPr/>
          <p:nvPr/>
        </p:nvSpPr>
        <p:spPr>
          <a:xfrm>
            <a:off x="3940290" y="6359475"/>
            <a:ext cx="1882500" cy="1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rgbClr val="002969"/>
                </a:solidFill>
              </a:rPr>
              <a:t>РУП «Гомсельмаш»</a:t>
            </a:r>
            <a:endParaRPr sz="1000"/>
          </a:p>
        </p:txBody>
      </p:sp>
      <p:sp>
        <p:nvSpPr>
          <p:cNvPr id="219" name="Google Shape;219;p17"/>
          <p:cNvSpPr/>
          <p:nvPr/>
        </p:nvSpPr>
        <p:spPr>
          <a:xfrm>
            <a:off x="5771535" y="6445175"/>
            <a:ext cx="1579200" cy="1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rgbClr val="002969"/>
                </a:solidFill>
              </a:rPr>
              <a:t>ОАО «Ростсельмаш»</a:t>
            </a:r>
            <a:endParaRPr sz="1000"/>
          </a:p>
        </p:txBody>
      </p:sp>
      <p:pic>
        <p:nvPicPr>
          <p:cNvPr id="220" name="Google Shape;220;p17" descr="Газон NEXT ЯМЗ-5344-20 прав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20220" y="3216557"/>
            <a:ext cx="1041599" cy="68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7" descr="Мотовоз МТГ-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80408" y="4385950"/>
            <a:ext cx="1106401" cy="726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7" descr="МАЗ-5440В5 ЯМЗ-536 лев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51743" y="3136984"/>
            <a:ext cx="1027305" cy="840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6819" y="3166970"/>
            <a:ext cx="1079603" cy="78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995477" y="4421266"/>
            <a:ext cx="1202725" cy="71196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7"/>
          <p:cNvSpPr/>
          <p:nvPr/>
        </p:nvSpPr>
        <p:spPr>
          <a:xfrm>
            <a:off x="2975663" y="5225438"/>
            <a:ext cx="112080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rgbClr val="002969"/>
                </a:solidFill>
              </a:rPr>
              <a:t> КАВЗ</a:t>
            </a:r>
            <a:endParaRPr sz="1000"/>
          </a:p>
        </p:txBody>
      </p:sp>
      <p:sp>
        <p:nvSpPr>
          <p:cNvPr id="226" name="Google Shape;226;p17"/>
          <p:cNvSpPr/>
          <p:nvPr/>
        </p:nvSpPr>
        <p:spPr>
          <a:xfrm>
            <a:off x="610387" y="4107512"/>
            <a:ext cx="11208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rgbClr val="002969"/>
                </a:solidFill>
              </a:rPr>
              <a:t>ПАЗ</a:t>
            </a:r>
            <a:endParaRPr sz="1000"/>
          </a:p>
        </p:txBody>
      </p:sp>
      <p:sp>
        <p:nvSpPr>
          <p:cNvPr id="227" name="Google Shape;227;p17"/>
          <p:cNvSpPr/>
          <p:nvPr/>
        </p:nvSpPr>
        <p:spPr>
          <a:xfrm>
            <a:off x="7573445" y="4140258"/>
            <a:ext cx="993900" cy="1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rgbClr val="002969"/>
                </a:solidFill>
              </a:rPr>
              <a:t>БелАЗ</a:t>
            </a:r>
            <a:endParaRPr sz="1000"/>
          </a:p>
        </p:txBody>
      </p:sp>
      <p:pic>
        <p:nvPicPr>
          <p:cNvPr id="228" name="Google Shape;228;p17" descr="699_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503951" y="3170338"/>
            <a:ext cx="1162627" cy="77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7" descr="Дизельный генератор ПСМ АД-200 (ЯМЗ-7514.10)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869011" y="4373698"/>
            <a:ext cx="912161" cy="68412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7"/>
          <p:cNvSpPr/>
          <p:nvPr/>
        </p:nvSpPr>
        <p:spPr>
          <a:xfrm>
            <a:off x="6550625" y="5188363"/>
            <a:ext cx="1686900" cy="2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rgbClr val="002969"/>
                </a:solidFill>
              </a:rPr>
              <a:t>Производители дизель-генераторных установок</a:t>
            </a:r>
            <a:endParaRPr sz="1000">
              <a:solidFill>
                <a:srgbClr val="002969"/>
              </a:solidFill>
            </a:endParaRPr>
          </a:p>
        </p:txBody>
      </p:sp>
      <p:pic>
        <p:nvPicPr>
          <p:cNvPr id="231" name="Google Shape;231;p17" descr="afcb2077a48749cea965508e79c09083_t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398558" y="5624204"/>
            <a:ext cx="1145475" cy="85958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7"/>
          <p:cNvSpPr/>
          <p:nvPr/>
        </p:nvSpPr>
        <p:spPr>
          <a:xfrm>
            <a:off x="7440102" y="6456519"/>
            <a:ext cx="1226400" cy="1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rgbClr val="002969"/>
                </a:solidFill>
              </a:rPr>
              <a:t>ЧЗПТ</a:t>
            </a:r>
            <a:endParaRPr sz="1000"/>
          </a:p>
        </p:txBody>
      </p:sp>
      <p:pic>
        <p:nvPicPr>
          <p:cNvPr id="233" name="Google Shape;233;p17" descr="http://kirovets-ptz.com/rus/i_dc1/ci_icon_tmb2/2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323552" y="5616086"/>
            <a:ext cx="1106329" cy="775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7"/>
          <p:cNvSpPr/>
          <p:nvPr/>
        </p:nvSpPr>
        <p:spPr>
          <a:xfrm>
            <a:off x="2206555" y="6427742"/>
            <a:ext cx="1415100" cy="1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rgbClr val="002969"/>
                </a:solidFill>
              </a:rPr>
              <a:t>ПТЗ</a:t>
            </a:r>
            <a:endParaRPr sz="1000"/>
          </a:p>
        </p:txBody>
      </p:sp>
      <p:pic>
        <p:nvPicPr>
          <p:cNvPr id="235" name="Google Shape;235;p17" descr="https://devirsaati.com/wp-content/uploads/2019/09/Low-floor-minibus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802557" y="3230907"/>
            <a:ext cx="1272272" cy="65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97190" y="4201144"/>
            <a:ext cx="1579113" cy="101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40646" y="5474699"/>
            <a:ext cx="1613763" cy="90628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7"/>
          <p:cNvSpPr/>
          <p:nvPr/>
        </p:nvSpPr>
        <p:spPr>
          <a:xfrm>
            <a:off x="407267" y="6392459"/>
            <a:ext cx="1629900" cy="2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rgbClr val="002969"/>
                </a:solidFill>
              </a:rPr>
              <a:t>ООО «ОМГ СДМ»</a:t>
            </a:r>
            <a:endParaRPr sz="1000"/>
          </a:p>
        </p:txBody>
      </p:sp>
      <p:sp>
        <p:nvSpPr>
          <p:cNvPr id="239" name="Google Shape;239;p17"/>
          <p:cNvSpPr/>
          <p:nvPr/>
        </p:nvSpPr>
        <p:spPr>
          <a:xfrm>
            <a:off x="6884953" y="2223492"/>
            <a:ext cx="4572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rgbClr val="336699"/>
                </a:solidFill>
              </a:rPr>
              <a:t>запущен интернет-магазин </a:t>
            </a:r>
            <a:endParaRPr sz="1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rgbClr val="336699"/>
                </a:solidFill>
              </a:rPr>
              <a:t>запасных частей</a:t>
            </a:r>
            <a:endParaRPr sz="1000"/>
          </a:p>
        </p:txBody>
      </p:sp>
      <p:sp>
        <p:nvSpPr>
          <p:cNvPr id="240" name="Google Shape;240;p17"/>
          <p:cNvSpPr/>
          <p:nvPr/>
        </p:nvSpPr>
        <p:spPr>
          <a:xfrm>
            <a:off x="4530325" y="2221636"/>
            <a:ext cx="45720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rgbClr val="336699"/>
                </a:solidFill>
              </a:rPr>
              <a:t>региональных центров продаж</a:t>
            </a:r>
            <a:endParaRPr sz="1000">
              <a:solidFill>
                <a:srgbClr val="336699"/>
              </a:solidFill>
            </a:endParaRPr>
          </a:p>
        </p:txBody>
      </p:sp>
      <p:sp>
        <p:nvSpPr>
          <p:cNvPr id="241" name="Google Shape;241;p17"/>
          <p:cNvSpPr/>
          <p:nvPr/>
        </p:nvSpPr>
        <p:spPr>
          <a:xfrm>
            <a:off x="2522720" y="2228057"/>
            <a:ext cx="196084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rgbClr val="336699"/>
                </a:solidFill>
              </a:rPr>
              <a:t>официальных дилеров</a:t>
            </a:r>
            <a:endParaRPr sz="1000"/>
          </a:p>
        </p:txBody>
      </p:sp>
      <p:sp>
        <p:nvSpPr>
          <p:cNvPr id="242" name="Google Shape;242;p17"/>
          <p:cNvSpPr/>
          <p:nvPr/>
        </p:nvSpPr>
        <p:spPr>
          <a:xfrm>
            <a:off x="221554" y="1704281"/>
            <a:ext cx="16868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Более </a:t>
            </a:r>
            <a:r>
              <a:rPr lang="ru-RU" sz="3600" b="1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385</a:t>
            </a:r>
            <a:endParaRPr sz="3600">
              <a:solidFill>
                <a:srgbClr val="3366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3" name="Google Shape;243;p17"/>
          <p:cNvSpPr/>
          <p:nvPr/>
        </p:nvSpPr>
        <p:spPr>
          <a:xfrm>
            <a:off x="231408" y="2226962"/>
            <a:ext cx="244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rgbClr val="336699"/>
                </a:solidFill>
              </a:rPr>
              <a:t>авторизованных центров</a:t>
            </a:r>
            <a:endParaRPr sz="1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rgbClr val="336699"/>
                </a:solidFill>
              </a:rPr>
              <a:t>Сеть сервисного обслуживания</a:t>
            </a:r>
            <a:endParaRPr sz="1000">
              <a:solidFill>
                <a:srgbClr val="336699"/>
              </a:solidFill>
            </a:endParaRPr>
          </a:p>
        </p:txBody>
      </p:sp>
      <p:sp>
        <p:nvSpPr>
          <p:cNvPr id="244" name="Google Shape;244;p17"/>
          <p:cNvSpPr/>
          <p:nvPr/>
        </p:nvSpPr>
        <p:spPr>
          <a:xfrm>
            <a:off x="2659731" y="1709116"/>
            <a:ext cx="16868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Более </a:t>
            </a:r>
            <a:r>
              <a:rPr lang="ru-RU" sz="3600" b="1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160</a:t>
            </a:r>
            <a:endParaRPr sz="3600">
              <a:solidFill>
                <a:srgbClr val="3366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5" name="Google Shape;245;p17"/>
          <p:cNvSpPr/>
          <p:nvPr/>
        </p:nvSpPr>
        <p:spPr>
          <a:xfrm>
            <a:off x="4503654" y="1704280"/>
            <a:ext cx="16868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Более </a:t>
            </a:r>
            <a:r>
              <a:rPr lang="ru-RU" sz="3600" b="1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280</a:t>
            </a:r>
            <a:endParaRPr sz="3600">
              <a:solidFill>
                <a:srgbClr val="3366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6" name="Google Shape;246;p17"/>
          <p:cNvSpPr/>
          <p:nvPr/>
        </p:nvSpPr>
        <p:spPr>
          <a:xfrm>
            <a:off x="6841710" y="1696439"/>
            <a:ext cx="16868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2021</a:t>
            </a:r>
            <a:r>
              <a:rPr lang="ru-RU" sz="1000" b="1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г.</a:t>
            </a:r>
            <a:endParaRPr sz="1000">
              <a:solidFill>
                <a:srgbClr val="3366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7" name="Google Shape;247;p17"/>
          <p:cNvSpPr/>
          <p:nvPr/>
        </p:nvSpPr>
        <p:spPr>
          <a:xfrm>
            <a:off x="191406" y="857073"/>
            <a:ext cx="8211911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Двигатели ЯМЗ поставляются более 100 ключевым клиентам в РФ и СНГ. </a:t>
            </a:r>
            <a:endParaRPr sz="1400" b="1">
              <a:solidFill>
                <a:srgbClr val="3366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Устанавливаются на 600 видов техники</a:t>
            </a:r>
            <a:endParaRPr/>
          </a:p>
        </p:txBody>
      </p:sp>
      <p:sp>
        <p:nvSpPr>
          <p:cNvPr id="248" name="Google Shape;248;p17"/>
          <p:cNvSpPr/>
          <p:nvPr/>
        </p:nvSpPr>
        <p:spPr>
          <a:xfrm>
            <a:off x="0" y="856343"/>
            <a:ext cx="188686" cy="682171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6"/>
          <p:cNvSpPr txBox="1">
            <a:spLocks noGrp="1"/>
          </p:cNvSpPr>
          <p:nvPr>
            <p:ph type="title"/>
          </p:nvPr>
        </p:nvSpPr>
        <p:spPr>
          <a:xfrm>
            <a:off x="266323" y="192183"/>
            <a:ext cx="8229600" cy="525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451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СОЦИАЛЬНАЯ ПОЛИТИКА ПРЕДПРИЯТИЙ </a:t>
            </a:r>
            <a:endParaRPr sz="2400" b="1">
              <a:solidFill>
                <a:srgbClr val="33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6"/>
          <p:cNvSpPr txBox="1">
            <a:spLocks noGrp="1"/>
          </p:cNvSpPr>
          <p:nvPr>
            <p:ph type="body" idx="1"/>
          </p:nvPr>
        </p:nvSpPr>
        <p:spPr>
          <a:xfrm>
            <a:off x="266323" y="957529"/>
            <a:ext cx="822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451"/>
              </a:spcBef>
              <a:spcAft>
                <a:spcPts val="0"/>
              </a:spcAft>
              <a:buClr>
                <a:srgbClr val="336699"/>
              </a:buClr>
              <a:buSzPts val="1800"/>
              <a:buNone/>
            </a:pPr>
            <a:r>
              <a:rPr lang="ru-RU" sz="1800" b="1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ПАО «Автодизель» (ЯМЗ) и АО «ЯЗДА» – это комфортные условия работы и социальные гарантии для всех сотрудников.</a:t>
            </a:r>
            <a:endParaRPr sz="1800" b="1">
              <a:solidFill>
                <a:srgbClr val="33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Google Shape;408;p26" descr="Питание – Бесплатные иконки: еда и ресторан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463" y="2124092"/>
            <a:ext cx="683822" cy="683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6" descr="Помощь – Бесплатные иконки: руки и жесты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446" y="3202300"/>
            <a:ext cx="709856" cy="709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6" descr="Кредитная карта – Бесплатные иконки: торговля и покупки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930" y="5292491"/>
            <a:ext cx="738888" cy="738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6" descr="Пляжный отдых – Бесплатные иконки: каникулы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780" y="4131015"/>
            <a:ext cx="987189" cy="987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6" descr="Малыш – Бесплатные иконки: люди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00183" y="4232310"/>
            <a:ext cx="784601" cy="78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6" descr="Рождественский подарок - скачать Бесплатные иконки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7560" y="5327012"/>
            <a:ext cx="669847" cy="669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6" descr="Возврат денег – Бесплатные иконки: маркетинг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59707" y="3124452"/>
            <a:ext cx="865553" cy="86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26"/>
          <p:cNvSpPr/>
          <p:nvPr/>
        </p:nvSpPr>
        <p:spPr>
          <a:xfrm>
            <a:off x="1625969" y="2250560"/>
            <a:ext cx="254268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дотации на питание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заводской столовой 150 руб./день</a:t>
            </a:r>
            <a:endParaRPr/>
          </a:p>
        </p:txBody>
      </p:sp>
      <p:sp>
        <p:nvSpPr>
          <p:cNvPr id="416" name="Google Shape;416;p26"/>
          <p:cNvSpPr/>
          <p:nvPr/>
        </p:nvSpPr>
        <p:spPr>
          <a:xfrm>
            <a:off x="1625969" y="3341785"/>
            <a:ext cx="233108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оказание материальной помощи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согласно Положению</a:t>
            </a:r>
            <a:endParaRPr/>
          </a:p>
        </p:txBody>
      </p:sp>
      <p:sp>
        <p:nvSpPr>
          <p:cNvPr id="417" name="Google Shape;417;p26"/>
          <p:cNvSpPr/>
          <p:nvPr/>
        </p:nvSpPr>
        <p:spPr>
          <a:xfrm>
            <a:off x="5890498" y="2250560"/>
            <a:ext cx="4572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компенсация затрат на съемное жилье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иногородним молодым специалистам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26"/>
          <p:cNvSpPr/>
          <p:nvPr/>
        </p:nvSpPr>
        <p:spPr>
          <a:xfrm>
            <a:off x="1625969" y="5446492"/>
            <a:ext cx="215956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система премирования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 результатам работы за год</a:t>
            </a:r>
            <a:endParaRPr/>
          </a:p>
        </p:txBody>
      </p:sp>
      <p:sp>
        <p:nvSpPr>
          <p:cNvPr id="419" name="Google Shape;419;p26"/>
          <p:cNvSpPr/>
          <p:nvPr/>
        </p:nvSpPr>
        <p:spPr>
          <a:xfrm>
            <a:off x="1625969" y="4324528"/>
            <a:ext cx="2755154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льготные путевки на отдых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санаторное лечение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 том числе в г. Сочи) </a:t>
            </a:r>
            <a:endParaRPr/>
          </a:p>
        </p:txBody>
      </p:sp>
      <p:sp>
        <p:nvSpPr>
          <p:cNvPr id="420" name="Google Shape;420;p26"/>
          <p:cNvSpPr/>
          <p:nvPr/>
        </p:nvSpPr>
        <p:spPr>
          <a:xfrm>
            <a:off x="5890498" y="4409167"/>
            <a:ext cx="190148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отдых детей в детских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оздоровительных лагерях</a:t>
            </a:r>
            <a:endParaRPr/>
          </a:p>
        </p:txBody>
      </p:sp>
      <p:sp>
        <p:nvSpPr>
          <p:cNvPr id="421" name="Google Shape;421;p26"/>
          <p:cNvSpPr/>
          <p:nvPr/>
        </p:nvSpPr>
        <p:spPr>
          <a:xfrm>
            <a:off x="5890498" y="5446492"/>
            <a:ext cx="167225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детей бесплатные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новогодние подарки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6"/>
          <p:cNvSpPr/>
          <p:nvPr/>
        </p:nvSpPr>
        <p:spPr>
          <a:xfrm>
            <a:off x="5890498" y="3341785"/>
            <a:ext cx="239200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компенсации части родительской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платы за детский сад </a:t>
            </a:r>
            <a:endParaRPr/>
          </a:p>
        </p:txBody>
      </p:sp>
      <p:pic>
        <p:nvPicPr>
          <p:cNvPr id="423" name="Google Shape;423;p26" descr="Дом – Бесплатные иконки: недвижимость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26018" y="1999538"/>
            <a:ext cx="932931" cy="932931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26"/>
          <p:cNvSpPr/>
          <p:nvPr/>
        </p:nvSpPr>
        <p:spPr>
          <a:xfrm>
            <a:off x="-4564" y="882756"/>
            <a:ext cx="199112" cy="784119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"/>
          <p:cNvSpPr txBox="1">
            <a:spLocks noGrp="1"/>
          </p:cNvSpPr>
          <p:nvPr>
            <p:ph type="body" idx="1"/>
          </p:nvPr>
        </p:nvSpPr>
        <p:spPr>
          <a:xfrm>
            <a:off x="167850" y="2366125"/>
            <a:ext cx="4246500" cy="3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1400"/>
              <a:buNone/>
            </a:pPr>
            <a:r>
              <a:rPr lang="ru-RU" sz="1600">
                <a:solidFill>
                  <a:srgbClr val="1F4E79"/>
                </a:solidFill>
              </a:rPr>
              <a:t>– современная программа подготовки кадрового резерва и воспитания лидеров нового поколения.</a:t>
            </a:r>
            <a:endParaRPr sz="1600">
              <a:solidFill>
                <a:srgbClr val="1F4E79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1400"/>
              <a:buNone/>
            </a:pPr>
            <a:r>
              <a:rPr lang="ru-RU" sz="1600">
                <a:solidFill>
                  <a:srgbClr val="1F4E79"/>
                </a:solidFill>
              </a:rPr>
              <a:t>Это уникальная возможность молодым</a:t>
            </a:r>
            <a:endParaRPr sz="1600">
              <a:solidFill>
                <a:srgbClr val="1F4E79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1400"/>
              <a:buNone/>
            </a:pPr>
            <a:r>
              <a:rPr lang="ru-RU" sz="1600">
                <a:solidFill>
                  <a:srgbClr val="1F4E79"/>
                </a:solidFill>
              </a:rPr>
              <a:t>и талантливым сотрудникам проявить себя. Применяется системный подход</a:t>
            </a:r>
            <a:endParaRPr sz="1600">
              <a:solidFill>
                <a:srgbClr val="1F4E79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1400"/>
              <a:buNone/>
            </a:pPr>
            <a:r>
              <a:rPr lang="ru-RU" sz="1600">
                <a:solidFill>
                  <a:srgbClr val="1F4E79"/>
                </a:solidFill>
              </a:rPr>
              <a:t>к обучению: лекции, тренинги, практика</a:t>
            </a:r>
            <a:endParaRPr sz="1600">
              <a:solidFill>
                <a:srgbClr val="1F4E79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1400"/>
              <a:buNone/>
            </a:pPr>
            <a:r>
              <a:rPr lang="ru-RU" sz="1600">
                <a:solidFill>
                  <a:srgbClr val="1F4E79"/>
                </a:solidFill>
              </a:rPr>
              <a:t>на производственных площадках других предприятий, защита личных проектов.</a:t>
            </a:r>
            <a:endParaRPr sz="1600">
              <a:solidFill>
                <a:srgbClr val="1F4E79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1400"/>
              <a:buNone/>
            </a:pPr>
            <a:r>
              <a:rPr lang="ru-RU" sz="1600">
                <a:solidFill>
                  <a:srgbClr val="1F4E79"/>
                </a:solidFill>
              </a:rPr>
              <a:t>По окончании обучения – возможность занять руководящую должность!</a:t>
            </a:r>
            <a:endParaRPr sz="1600">
              <a:solidFill>
                <a:srgbClr val="1F4E79"/>
              </a:solidFill>
            </a:endParaRPr>
          </a:p>
        </p:txBody>
      </p:sp>
      <p:pic>
        <p:nvPicPr>
          <p:cNvPr id="352" name="Google Shape;352;p21"/>
          <p:cNvPicPr preferRelativeResize="0"/>
          <p:nvPr/>
        </p:nvPicPr>
        <p:blipFill rotWithShape="1">
          <a:blip r:embed="rId3">
            <a:alphaModFix/>
          </a:blip>
          <a:srcRect l="40765"/>
          <a:stretch/>
        </p:blipFill>
        <p:spPr>
          <a:xfrm>
            <a:off x="4485850" y="0"/>
            <a:ext cx="60934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1"/>
          <p:cNvSpPr txBox="1"/>
          <p:nvPr/>
        </p:nvSpPr>
        <p:spPr>
          <a:xfrm>
            <a:off x="80400" y="216000"/>
            <a:ext cx="9063600" cy="17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1F4E79"/>
                </a:solidFill>
              </a:rPr>
              <a:t>ПРОГРАММА</a:t>
            </a:r>
            <a:endParaRPr sz="3200" b="1">
              <a:solidFill>
                <a:srgbClr val="1F4E79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1F4E79"/>
                </a:solidFill>
              </a:rPr>
              <a:t>РАЗВИТИЯ</a:t>
            </a:r>
            <a:endParaRPr sz="3200" b="1">
              <a:solidFill>
                <a:srgbClr val="1F4E79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1F4E79"/>
                </a:solidFill>
              </a:rPr>
              <a:t>ЛИДЕРОВ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25" descr="C:\Documents and Settings\u8520355\Рабочий стол\Спартакиада\Я за ГТО\IMG_821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" y="4607153"/>
            <a:ext cx="3565994" cy="2250848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5"/>
          <p:cNvSpPr/>
          <p:nvPr/>
        </p:nvSpPr>
        <p:spPr>
          <a:xfrm>
            <a:off x="6483838" y="4517730"/>
            <a:ext cx="531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25" descr="cid:6908a69e-cd11-492a-a735-9221829367e3@gaz.r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" y="2358715"/>
            <a:ext cx="3564757" cy="225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5" descr="c0e53034-3b0d-4ade-9aa3-2a3ed932090c@gaz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3566005" cy="2377352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25"/>
          <p:cNvSpPr txBox="1">
            <a:spLocks noGrp="1"/>
          </p:cNvSpPr>
          <p:nvPr>
            <p:ph type="title"/>
          </p:nvPr>
        </p:nvSpPr>
        <p:spPr>
          <a:xfrm>
            <a:off x="3848836" y="272283"/>
            <a:ext cx="8229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451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336699"/>
                </a:solidFill>
              </a:rPr>
              <a:t>КОРПОРАТИВНАЯ ЖИЗНЬ</a:t>
            </a:r>
            <a:endParaRPr sz="2400" b="1">
              <a:solidFill>
                <a:srgbClr val="33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5"/>
          <p:cNvSpPr txBox="1">
            <a:spLocks noGrp="1"/>
          </p:cNvSpPr>
          <p:nvPr>
            <p:ph type="title"/>
          </p:nvPr>
        </p:nvSpPr>
        <p:spPr>
          <a:xfrm>
            <a:off x="3848825" y="1366271"/>
            <a:ext cx="822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451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336699"/>
                </a:solidFill>
              </a:rPr>
              <a:t>Активная молодежная политика</a:t>
            </a:r>
            <a:endParaRPr sz="2000" b="1">
              <a:solidFill>
                <a:srgbClr val="336699"/>
              </a:solidFill>
            </a:endParaRPr>
          </a:p>
        </p:txBody>
      </p:sp>
      <p:sp>
        <p:nvSpPr>
          <p:cNvPr id="397" name="Google Shape;397;p25"/>
          <p:cNvSpPr txBox="1"/>
          <p:nvPr/>
        </p:nvSpPr>
        <p:spPr>
          <a:xfrm>
            <a:off x="3848825" y="1686100"/>
            <a:ext cx="8686800" cy="12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1F4E79"/>
                </a:solidFill>
                <a:latin typeface="Verdana"/>
                <a:ea typeface="Verdana"/>
                <a:cs typeface="Verdana"/>
                <a:sym typeface="Verdana"/>
              </a:rPr>
              <a:t>совет молодежи, командные мероприятия</a:t>
            </a:r>
            <a:endParaRPr sz="1600">
              <a:solidFill>
                <a:srgbClr val="1F4E7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1F4E79"/>
                </a:solidFill>
                <a:latin typeface="Verdana"/>
                <a:ea typeface="Verdana"/>
                <a:cs typeface="Verdana"/>
                <a:sym typeface="Verdana"/>
              </a:rPr>
              <a:t>для молодежи: турслёты, форумы,</a:t>
            </a:r>
            <a:endParaRPr sz="1600">
              <a:solidFill>
                <a:srgbClr val="1F4E7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1F4E79"/>
                </a:solidFill>
                <a:latin typeface="Verdana"/>
                <a:ea typeface="Verdana"/>
                <a:cs typeface="Verdana"/>
                <a:sym typeface="Verdana"/>
              </a:rPr>
              <a:t>интеллектуальные игры,</a:t>
            </a:r>
            <a:endParaRPr sz="1600">
              <a:solidFill>
                <a:srgbClr val="1F4E7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1F4E79"/>
                </a:solidFill>
                <a:latin typeface="Verdana"/>
                <a:ea typeface="Verdana"/>
                <a:cs typeface="Verdana"/>
                <a:sym typeface="Verdana"/>
              </a:rPr>
              <a:t>лекции и тренинги и т.д.</a:t>
            </a:r>
            <a:endParaRPr sz="1600"/>
          </a:p>
        </p:txBody>
      </p:sp>
      <p:sp>
        <p:nvSpPr>
          <p:cNvPr id="398" name="Google Shape;398;p25"/>
          <p:cNvSpPr txBox="1"/>
          <p:nvPr/>
        </p:nvSpPr>
        <p:spPr>
          <a:xfrm>
            <a:off x="3848825" y="4635238"/>
            <a:ext cx="7672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336699"/>
                </a:solidFill>
              </a:rPr>
              <a:t>Спортивные мероприятия</a:t>
            </a:r>
            <a:endParaRPr sz="2000">
              <a:solidFill>
                <a:srgbClr val="336699"/>
              </a:solidFill>
            </a:endParaRPr>
          </a:p>
        </p:txBody>
      </p:sp>
      <p:sp>
        <p:nvSpPr>
          <p:cNvPr id="399" name="Google Shape;399;p25"/>
          <p:cNvSpPr txBox="1"/>
          <p:nvPr/>
        </p:nvSpPr>
        <p:spPr>
          <a:xfrm>
            <a:off x="3848825" y="3301250"/>
            <a:ext cx="5897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336699"/>
                </a:solidFill>
              </a:rPr>
              <a:t>Волонтерское движение</a:t>
            </a:r>
            <a:endParaRPr sz="2000">
              <a:solidFill>
                <a:srgbClr val="336699"/>
              </a:solidFill>
            </a:endParaRPr>
          </a:p>
        </p:txBody>
      </p:sp>
      <p:sp>
        <p:nvSpPr>
          <p:cNvPr id="400" name="Google Shape;400;p25"/>
          <p:cNvSpPr txBox="1"/>
          <p:nvPr/>
        </p:nvSpPr>
        <p:spPr>
          <a:xfrm>
            <a:off x="3848825" y="4972725"/>
            <a:ext cx="8496000" cy="14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1F4E79"/>
                </a:solidFill>
                <a:latin typeface="Verdana"/>
                <a:ea typeface="Verdana"/>
                <a:cs typeface="Verdana"/>
                <a:sym typeface="Verdana"/>
              </a:rPr>
              <a:t>спартакиада по 10 видам спорта,</a:t>
            </a:r>
            <a:endParaRPr sz="1600">
              <a:solidFill>
                <a:srgbClr val="1F4E7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1F4E79"/>
                </a:solidFill>
                <a:latin typeface="Verdana"/>
                <a:ea typeface="Verdana"/>
                <a:cs typeface="Verdana"/>
                <a:sym typeface="Verdana"/>
              </a:rPr>
              <a:t>лыжные гонки, соревнования</a:t>
            </a:r>
            <a:endParaRPr sz="1600">
              <a:solidFill>
                <a:srgbClr val="1F4E7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1F4E79"/>
                </a:solidFill>
                <a:latin typeface="Verdana"/>
                <a:ea typeface="Verdana"/>
                <a:cs typeface="Verdana"/>
                <a:sym typeface="Verdana"/>
              </a:rPr>
              <a:t>по настольному теннису, волейболу,</a:t>
            </a:r>
            <a:endParaRPr sz="1600">
              <a:solidFill>
                <a:srgbClr val="1F4E7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1F4E79"/>
                </a:solidFill>
                <a:latin typeface="Verdana"/>
                <a:ea typeface="Verdana"/>
                <a:cs typeface="Verdana"/>
                <a:sym typeface="Verdana"/>
              </a:rPr>
              <a:t>мини-футболу и т.д.</a:t>
            </a:r>
            <a:endParaRPr sz="1600"/>
          </a:p>
        </p:txBody>
      </p:sp>
      <p:sp>
        <p:nvSpPr>
          <p:cNvPr id="401" name="Google Shape;401;p25"/>
          <p:cNvSpPr txBox="1"/>
          <p:nvPr/>
        </p:nvSpPr>
        <p:spPr>
          <a:xfrm>
            <a:off x="3848825" y="3645563"/>
            <a:ext cx="51669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rgbClr val="1F4E79"/>
                </a:solidFill>
                <a:latin typeface="Verdana"/>
                <a:ea typeface="Verdana"/>
                <a:cs typeface="Verdana"/>
                <a:sym typeface="Verdana"/>
              </a:rPr>
              <a:t>помощь детям из детских домов, ветеранам, приютам бездомных животных.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482</Words>
  <PresentationFormat>Экран (4:3)</PresentationFormat>
  <Paragraphs>102</Paragraphs>
  <Slides>10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ПРОЕКТ  ранней профессиональной ориентации учащихся 6-11 классов общеобразовательных организаций «Билет в будущее» </vt:lpstr>
      <vt:lpstr>Профессиональная проба  «Базового уровня»  по направлению «Мастер по ремонту и обслуживанию автомобилей»</vt:lpstr>
      <vt:lpstr>Связь профессиональной пробы с реальной деятельностью</vt:lpstr>
      <vt:lpstr>Социальные партнеры</vt:lpstr>
      <vt:lpstr>Слайд 5</vt:lpstr>
      <vt:lpstr>КЛЮЧЕВЫЕ КЛИЕНТЫ И СЕРВИСНАЯ СЕТЬ</vt:lpstr>
      <vt:lpstr>СОЦИАЛЬНАЯ ПОЛИТИКА ПРЕДПРИЯТИЙ </vt:lpstr>
      <vt:lpstr>Слайд 8</vt:lpstr>
      <vt:lpstr>КОРПОРАТИВНАЯ ЖИЗНЬ</vt:lpstr>
      <vt:lpstr>И ты сможешь стать частью большой «семьи»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Березина</dc:creator>
  <cp:lastModifiedBy>Березина</cp:lastModifiedBy>
  <cp:revision>32</cp:revision>
  <dcterms:created xsi:type="dcterms:W3CDTF">2024-11-12T09:53:06Z</dcterms:created>
  <dcterms:modified xsi:type="dcterms:W3CDTF">2024-11-13T12:32:35Z</dcterms:modified>
</cp:coreProperties>
</file>