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65" r:id="rId3"/>
    <p:sldId id="557" r:id="rId4"/>
    <p:sldId id="555" r:id="rId5"/>
    <p:sldId id="511" r:id="rId6"/>
    <p:sldId id="586" r:id="rId7"/>
    <p:sldId id="587" r:id="rId8"/>
    <p:sldId id="562" r:id="rId9"/>
    <p:sldId id="563" r:id="rId10"/>
    <p:sldId id="595" r:id="rId11"/>
    <p:sldId id="599" r:id="rId12"/>
    <p:sldId id="601" r:id="rId13"/>
    <p:sldId id="592" r:id="rId14"/>
    <p:sldId id="600" r:id="rId15"/>
    <p:sldId id="612" r:id="rId16"/>
    <p:sldId id="593" r:id="rId17"/>
    <p:sldId id="617" r:id="rId18"/>
    <p:sldId id="578" r:id="rId19"/>
    <p:sldId id="579" r:id="rId20"/>
    <p:sldId id="611" r:id="rId21"/>
    <p:sldId id="606" r:id="rId22"/>
    <p:sldId id="614" r:id="rId23"/>
    <p:sldId id="613" r:id="rId24"/>
    <p:sldId id="615" r:id="rId25"/>
    <p:sldId id="616" r:id="rId26"/>
    <p:sldId id="474" r:id="rId27"/>
    <p:sldId id="556" r:id="rId2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D36"/>
    <a:srgbClr val="B25A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4628" autoAdjust="0"/>
  </p:normalViewPr>
  <p:slideViewPr>
    <p:cSldViewPr snapToGrid="0">
      <p:cViewPr>
        <p:scale>
          <a:sx n="70" d="100"/>
          <a:sy n="70" d="100"/>
        </p:scale>
        <p:origin x="-1938" y="-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5A4A0-618C-42FA-9D0B-152AD972B27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BF786-88DB-45EA-9575-DCB873785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833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1A99A-F3D2-45D1-966A-AB661BC0B9B8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9310-FE34-4711-9A28-A0520248E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7111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9310-FE34-4711-9A28-A0520248E6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12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9310-FE34-4711-9A28-A0520248E60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12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9310-FE34-4711-9A28-A0520248E60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12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9310-FE34-4711-9A28-A0520248E60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12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9310-FE34-4711-9A28-A0520248E60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120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9310-FE34-4711-9A28-A0520248E60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120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9310-FE34-4711-9A28-A0520248E60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12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A7C6A-8F5F-437E-A3DA-24E0DCE3E4D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F95FE-CF09-4F0A-8857-DF8DBE3243D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2339B-41B8-4D86-8CC6-3A2CC3A8D63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4534D-69DE-471E-9F68-1BCCC0F6967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15DE0-1CAB-4F03-9735-A87AC439F87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0439E-16A2-43BA-80D6-E340A0DF843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67F-670B-42DA-B0D3-813BCBF60C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9D346-A41E-4DFD-8E94-A4DB1FCBC7D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A5E30-49D0-46CD-AB63-A9E5792C13C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F2F2-54AB-4734-B1CA-210DDB4B86E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28615D-0D5E-4F96-938E-11744C966A4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E808A-36B7-4242-8051-6174B0436C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1E1D9-0E3B-4C4E-83C7-5C3A4156DF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33114-E381-442A-8988-2482BBCB790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D77EA-0C7E-42E2-8958-2F6B0B1E622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CECE1-50B5-4CDF-88B8-3B32200ABF4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B212D1-BE97-4444-BF16-3C5BADEE44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4168A-E655-4FAE-864D-64AEC75DCA9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AD8E4-168B-4AE3-9EBF-EB9B04A6CDB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11BB7C-EB31-41B2-AAF2-251B0C91CAD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17833-9FB1-4254-96F4-1EFABD4B8B7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F321A-6B3F-4E74-8827-19F9AD984F2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37AEC-BE1C-425A-A3E4-EFBA69CBF8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25F1A-8943-4A6F-B451-985B9D5FAFC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29.03.2019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0ikPFxOpsc5KpMCZns7ZBy8Ok98cVOUZ" TargetMode="External"/><Relationship Id="rId7" Type="http://schemas.openxmlformats.org/officeDocument/2006/relationships/hyperlink" Target="http://kos-nark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limpiada-profmast.ru/konk_zadzniya/" TargetMode="External"/><Relationship Id="rId5" Type="http://schemas.openxmlformats.org/officeDocument/2006/relationships/hyperlink" Target="https://kadryfrio.ru/documents/primery-otsenochnykh-sredstv/" TargetMode="External"/><Relationship Id="rId4" Type="http://schemas.openxmlformats.org/officeDocument/2006/relationships/hyperlink" Target="https://kadryfrio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rcnit@iro.yar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mailto:lebedevmk@iro.yar.ru" TargetMode="External"/><Relationship Id="rId4" Type="http://schemas.openxmlformats.org/officeDocument/2006/relationships/hyperlink" Target="mailto:cpo@iro.yar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4" y="0"/>
            <a:ext cx="12032170" cy="1432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0" y="5400809"/>
            <a:ext cx="12095907" cy="1457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554" y="1691593"/>
            <a:ext cx="12085447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Учебно-методический семинар</a:t>
            </a:r>
            <a:endParaRPr lang="ru-RU" sz="4400" dirty="0"/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Современные технологии в разработке оценочных средств ПОО, реализующих образовательные программы по ТОП-50 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УГС </a:t>
            </a:r>
            <a:r>
              <a:rPr lang="ru-RU" sz="4400" b="1" dirty="0">
                <a:solidFill>
                  <a:srgbClr val="002060"/>
                </a:solidFill>
              </a:rPr>
              <a:t>18.00.00; 19.00.00; </a:t>
            </a:r>
            <a:r>
              <a:rPr lang="ru-RU" sz="4400" b="1" dirty="0" smtClean="0">
                <a:solidFill>
                  <a:srgbClr val="002060"/>
                </a:solidFill>
              </a:rPr>
              <a:t>43.00.00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/>
              <a:t>Организатор</a:t>
            </a:r>
            <a:r>
              <a:rPr lang="ru-RU" sz="3200" dirty="0"/>
              <a:t>: кафедра профессионального образования 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8001" y="6508296"/>
            <a:ext cx="135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r>
              <a:rPr lang="ru-RU" dirty="0" smtClean="0"/>
              <a:t>.</a:t>
            </a:r>
            <a:r>
              <a:rPr lang="en-US" dirty="0" smtClean="0"/>
              <a:t>03</a:t>
            </a:r>
            <a:r>
              <a:rPr lang="ru-RU" dirty="0" smtClean="0"/>
              <a:t>.201</a:t>
            </a:r>
            <a:r>
              <a:rPr lang="en-US" dirty="0" smtClean="0"/>
              <a:t>9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6554" y="1577525"/>
            <a:ext cx="12192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681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A52D36"/>
                </a:solidFill>
              </a:rPr>
              <a:t>3. Инновационные формы контроля и оценки образовательного результата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41303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6095" y="859516"/>
            <a:ext cx="12041303" cy="5940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ПРИМЕР кейса</a:t>
            </a:r>
          </a:p>
          <a:p>
            <a:r>
              <a:rPr lang="ru-RU" b="1" dirty="0" smtClean="0"/>
              <a:t>«</a:t>
            </a:r>
            <a:r>
              <a:rPr lang="ru-RU" b="1" dirty="0"/>
              <a:t>Новое оборудование»</a:t>
            </a:r>
            <a:endParaRPr lang="ru-RU" dirty="0"/>
          </a:p>
          <a:p>
            <a:r>
              <a:rPr lang="ru-RU" dirty="0" smtClean="0"/>
              <a:t>	В </a:t>
            </a:r>
            <a:r>
              <a:rPr lang="ru-RU" dirty="0"/>
              <a:t>высокий сезон в курортном городе являются востребованными предприятия быстрого питания. Столовая «Щи-борщи» полюбилась гостям города за качественную и вкусную еду и быстрое обслуживание. В меню столовой «Щи-борщи» есть много интересных по составу и популярных у гостей блюд. Повара предлагают гостям большое количество блюд из натуральной рубленой и котлетной массы из мяса, птицы, рыбы.</a:t>
            </a:r>
          </a:p>
          <a:p>
            <a:r>
              <a:rPr lang="ru-RU" dirty="0" smtClean="0"/>
              <a:t>	В </a:t>
            </a:r>
            <a:r>
              <a:rPr lang="ru-RU" dirty="0"/>
              <a:t>начале курортного сезона администрация столовой приняла решение обновить оборудование столовой, закупив новую мясорубку, </a:t>
            </a:r>
            <a:r>
              <a:rPr lang="ru-RU" dirty="0" err="1"/>
              <a:t>пароконвектомат</a:t>
            </a:r>
            <a:r>
              <a:rPr lang="ru-RU" dirty="0"/>
              <a:t>, тестомесильную машину.</a:t>
            </a:r>
          </a:p>
          <a:p>
            <a:r>
              <a:rPr lang="ru-RU" dirty="0" smtClean="0"/>
              <a:t>	Натуральную </a:t>
            </a:r>
            <a:r>
              <a:rPr lang="ru-RU" dirty="0"/>
              <a:t>рубленую и котлетную массу приготавливают в мясо-рыбном цехе </a:t>
            </a:r>
            <a:r>
              <a:rPr lang="ru-RU" dirty="0" smtClean="0"/>
              <a:t>столовой. Работник </a:t>
            </a:r>
            <a:r>
              <a:rPr lang="ru-RU" dirty="0"/>
              <a:t>мясо-рыбного цеха (повар 4 разряда) Васильев при работе на мясорубке проталкивал продукт в загрузочное отверстие металлическим предметом, чем нарушил правила эксплуатации мясорубки, вследствие чего допустил поломку оборудования. Приказом директора ему был объявлен выговор, а бухгалтерия произвела удержание из его заработной платы в размере полной стоимости ремонта.</a:t>
            </a:r>
          </a:p>
          <a:p>
            <a:r>
              <a:rPr lang="ru-RU" dirty="0" smtClean="0"/>
              <a:t>	Васильев </a:t>
            </a:r>
            <a:r>
              <a:rPr lang="ru-RU" dirty="0"/>
              <a:t>посчитал, что принятие двух мер воздействия за один и тот же проступок незаконно и обратился в комиссию по трудовым спорам.</a:t>
            </a:r>
          </a:p>
          <a:p>
            <a:r>
              <a:rPr lang="ru-RU" b="1" dirty="0"/>
              <a:t>Проблемы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Какую материальную ответственность должен нести повар Васильев – ограниченную или полную?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Каков </a:t>
            </a:r>
            <a:r>
              <a:rPr lang="ru-RU" dirty="0"/>
              <a:t>порядок взыскания причиненного ущерба?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Является </a:t>
            </a:r>
            <a:r>
              <a:rPr lang="ru-RU" dirty="0"/>
              <a:t>ли возможным применение одновременно и дисциплинарного взыскания, и материальной ответственности</a:t>
            </a:r>
            <a:r>
              <a:rPr lang="ru-RU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Может ли быть рассмотрен данный спор в комиссии по трудовым спорам?</a:t>
            </a:r>
          </a:p>
        </p:txBody>
      </p:sp>
    </p:spTree>
    <p:extLst>
      <p:ext uri="{BB962C8B-B14F-4D97-AF65-F5344CB8AC3E}">
        <p14:creationId xmlns="" xmlns:p14="http://schemas.microsoft.com/office/powerpoint/2010/main" val="20399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A52D36"/>
                </a:solidFill>
              </a:rPr>
              <a:t>3. Инновационные формы контроля и оценки образовательного результата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41303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93338" y="840813"/>
            <a:ext cx="11750722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ПРИМЕР проектного задания</a:t>
            </a:r>
          </a:p>
          <a:p>
            <a:r>
              <a:rPr lang="ru-RU" sz="2000" dirty="0"/>
              <a:t>Уважаемые обучающиеся, </a:t>
            </a:r>
            <a:r>
              <a:rPr lang="ru-RU" sz="2000" dirty="0" smtClean="0"/>
              <a:t>Вам </a:t>
            </a:r>
            <a:r>
              <a:rPr lang="ru-RU" sz="2000" dirty="0"/>
              <a:t>предстоит разработать комплект документационного обеспечения комплексного обеда (бизнес-ланч) для  любого, выбранного вами предприятия общественного питания.  Блюда выбираются самостоятельно, при этом учитываются принципы сбалансированности питания и сочетаемости блюд. Документационное обеспечение должно соответствовать всем требованиям учета: точности, объективности, своевременности и сопоставимости. Меню должно состоять из сочетающихся блюд. </a:t>
            </a:r>
            <a:r>
              <a:rPr lang="ru-RU" sz="2000" dirty="0" smtClean="0"/>
              <a:t>Задание должно быть выполнено </a:t>
            </a:r>
            <a:r>
              <a:rPr lang="ru-RU" sz="2000" dirty="0"/>
              <a:t>на компьютере, формате А4 ( шрифт: </a:t>
            </a:r>
            <a:r>
              <a:rPr lang="en-US" sz="2000" dirty="0"/>
              <a:t>Times New Roman</a:t>
            </a:r>
            <a:r>
              <a:rPr lang="ru-RU" sz="2000" dirty="0"/>
              <a:t>, кегль-14, интервал-1,5),  </a:t>
            </a:r>
            <a:r>
              <a:rPr lang="ru-RU" sz="2000" dirty="0" smtClean="0"/>
              <a:t>оформлено </a:t>
            </a:r>
            <a:r>
              <a:rPr lang="ru-RU" sz="2000" dirty="0"/>
              <a:t>в папку. </a:t>
            </a:r>
            <a:endParaRPr lang="ru-RU" sz="20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0627666"/>
              </p:ext>
            </p:extLst>
          </p:nvPr>
        </p:nvGraphicFramePr>
        <p:xfrm>
          <a:off x="193338" y="3395358"/>
          <a:ext cx="11571032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5516"/>
                <a:gridCol w="57855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Комплексный обед должен состоять: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Перечень обязательных документов: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2000" i="1" dirty="0" smtClean="0"/>
                        <a:t>Салат или холодная закуска</a:t>
                      </a:r>
                      <a:endParaRPr lang="ru-RU" sz="2000" dirty="0" smtClean="0"/>
                    </a:p>
                    <a:p>
                      <a:pPr lvl="0"/>
                      <a:r>
                        <a:rPr lang="ru-RU" sz="2000" i="1" dirty="0" smtClean="0"/>
                        <a:t>Суп</a:t>
                      </a:r>
                      <a:endParaRPr lang="ru-RU" sz="2000" dirty="0" smtClean="0"/>
                    </a:p>
                    <a:p>
                      <a:pPr lvl="0"/>
                      <a:r>
                        <a:rPr lang="ru-RU" sz="2000" i="1" dirty="0" smtClean="0"/>
                        <a:t>Второе блюдо</a:t>
                      </a:r>
                      <a:endParaRPr lang="ru-RU" sz="2000" dirty="0" smtClean="0"/>
                    </a:p>
                    <a:p>
                      <a:pPr lvl="0"/>
                      <a:r>
                        <a:rPr lang="ru-RU" sz="2000" i="1" dirty="0" smtClean="0"/>
                        <a:t>Выпечка</a:t>
                      </a:r>
                      <a:endParaRPr lang="ru-RU" sz="2000" dirty="0" smtClean="0"/>
                    </a:p>
                    <a:p>
                      <a:pPr lvl="0"/>
                      <a:r>
                        <a:rPr lang="ru-RU" sz="2000" i="1" dirty="0" smtClean="0"/>
                        <a:t>Горячий напиток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i="1" dirty="0" smtClean="0"/>
                        <a:t>План-меню</a:t>
                      </a:r>
                      <a:endParaRPr lang="ru-RU" sz="2000" dirty="0" smtClean="0"/>
                    </a:p>
                    <a:p>
                      <a:pPr lvl="0"/>
                      <a:r>
                        <a:rPr lang="ru-RU" sz="2000" i="1" dirty="0" smtClean="0"/>
                        <a:t>Технологические карты</a:t>
                      </a:r>
                      <a:endParaRPr lang="ru-RU" sz="2000" dirty="0" smtClean="0"/>
                    </a:p>
                    <a:p>
                      <a:pPr lvl="0"/>
                      <a:r>
                        <a:rPr lang="ru-RU" sz="2000" i="1" dirty="0" smtClean="0"/>
                        <a:t>Калькуляционные карты</a:t>
                      </a:r>
                      <a:endParaRPr lang="ru-RU" sz="2000" dirty="0" smtClean="0"/>
                    </a:p>
                    <a:p>
                      <a:pPr lvl="0"/>
                      <a:r>
                        <a:rPr lang="ru-RU" sz="2000" i="1" dirty="0" smtClean="0"/>
                        <a:t>Сводная ведомость</a:t>
                      </a:r>
                      <a:endParaRPr lang="ru-RU" sz="2000" dirty="0" smtClean="0"/>
                    </a:p>
                    <a:p>
                      <a:pPr lvl="0"/>
                      <a:r>
                        <a:rPr lang="ru-RU" sz="2000" i="1" dirty="0" smtClean="0"/>
                        <a:t>Требование-накладная</a:t>
                      </a:r>
                      <a:endParaRPr lang="ru-RU" sz="2000" dirty="0" smtClean="0"/>
                    </a:p>
                    <a:p>
                      <a:pPr lvl="0"/>
                      <a:r>
                        <a:rPr lang="ru-RU" sz="2000" i="1" dirty="0" smtClean="0"/>
                        <a:t>Дневной заборный лист</a:t>
                      </a:r>
                      <a:endParaRPr lang="ru-RU" sz="2000" dirty="0" smtClean="0"/>
                    </a:p>
                    <a:p>
                      <a:pPr lvl="0"/>
                      <a:r>
                        <a:rPr lang="ru-RU" sz="2000" i="1" dirty="0" smtClean="0"/>
                        <a:t>Акт реализации и отпуске изделий кухни</a:t>
                      </a:r>
                      <a:endParaRPr lang="ru-RU" sz="2000" dirty="0" smtClean="0"/>
                    </a:p>
                    <a:p>
                      <a:r>
                        <a:rPr lang="ru-RU" sz="2000" i="1" dirty="0" smtClean="0"/>
                        <a:t>Меню для посетителей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Ниже приводятся бланки документов с примером расчета на одно блюдо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447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A52D36"/>
                </a:solidFill>
              </a:rPr>
              <a:t>3. Инновационные формы контроля и оценки образовательного результата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41303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3858489"/>
              </p:ext>
            </p:extLst>
          </p:nvPr>
        </p:nvGraphicFramePr>
        <p:xfrm>
          <a:off x="262974" y="1108474"/>
          <a:ext cx="11686474" cy="5517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3286"/>
                <a:gridCol w="7083188"/>
              </a:tblGrid>
              <a:tr h="1450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Автор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ФИО полностью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1450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Учебная группа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Номер группы (например ЯРПХ-111 (27-П-9)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1450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Курс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Первый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1450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Специальность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Код Наименование специальности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1450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Учебная дисциплина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Написать наименование учебной дисциплины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1450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Тема проекта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Написать тему проекта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1450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Тип проекта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Долгосрочный Краткосрочный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4351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Информационный Творческий Социальный Прикладной Инновационный Конструкторский Инженерный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2900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Монопредметный</a:t>
                      </a:r>
                      <a:r>
                        <a:rPr lang="ru-RU" sz="1800" dirty="0">
                          <a:effectLst/>
                        </a:rPr>
                        <a:t> Междисциплинарный </a:t>
                      </a:r>
                      <a:r>
                        <a:rPr lang="ru-RU" sz="1800" dirty="0" err="1">
                          <a:effectLst/>
                        </a:rPr>
                        <a:t>Надпредметный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Метапредметный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1450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Индивидуальный </a:t>
                      </a:r>
                      <a:r>
                        <a:rPr lang="ru-RU" sz="1800" dirty="0" smtClean="0">
                          <a:effectLst/>
                        </a:rPr>
                        <a:t>Парный Коллективный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4351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Область проектной деятельности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Практическая Познавательная Конструкторская Социальная Учебно-исследовательская Художественно-творческая Инновационная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2900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Продукт проекта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Указать, что  будет являться  продуктом  проектной деятельности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1450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Аннотация  проекта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Написать назначение и обоснование проекта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2900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Формируемые общие компетенций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Написать компетенции, формирование которых происходит в процессе работы над проектом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14504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Руководитель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ФИО полностью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  <a:tr h="2900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Консультант по компьютерной обработке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ФИО полностью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392" marR="54392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2974" y="739142"/>
            <a:ext cx="5853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Метод </a:t>
            </a:r>
            <a:r>
              <a:rPr lang="ru-RU" b="1" dirty="0" smtClean="0"/>
              <a:t>проектов. </a:t>
            </a:r>
            <a:r>
              <a:rPr lang="ru-RU" dirty="0"/>
              <a:t>ПАСПОРТ ИНДИВИДУАЛЬНОГО ПРОЕКТА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81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3. Проектное </a:t>
            </a:r>
            <a:r>
              <a:rPr lang="ru-RU" sz="2400" b="1" dirty="0">
                <a:solidFill>
                  <a:srgbClr val="002060"/>
                </a:solidFill>
              </a:rPr>
              <a:t>задание как инновационная форма контроля и оценки образовательного результата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41303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6095" y="949995"/>
            <a:ext cx="118320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ЗАДАНИЕ</a:t>
            </a:r>
          </a:p>
          <a:p>
            <a:r>
              <a:rPr lang="ru-RU" sz="2000" dirty="0"/>
              <a:t>НА  ИНДИВИДУАЛЬНЫЙ ПРОЕКТ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Студенту: </a:t>
            </a:r>
            <a:r>
              <a:rPr lang="ru-RU" sz="2000" dirty="0" err="1"/>
              <a:t>Кокомову</a:t>
            </a:r>
            <a:r>
              <a:rPr lang="ru-RU" sz="2000" dirty="0"/>
              <a:t> Илье Алексеевичу</a:t>
            </a:r>
          </a:p>
          <a:p>
            <a:r>
              <a:rPr lang="ru-RU" sz="2000" dirty="0"/>
              <a:t>Группы:  ЯРРО-111 (67-РО-9)</a:t>
            </a:r>
          </a:p>
          <a:p>
            <a:r>
              <a:rPr lang="ru-RU" sz="2000" dirty="0"/>
              <a:t>Специальности: 11.02.06  Техническая эксплуатация транспортного </a:t>
            </a:r>
            <a:endParaRPr lang="ru-RU" sz="2000" dirty="0" smtClean="0"/>
          </a:p>
          <a:p>
            <a:r>
              <a:rPr lang="ru-RU" sz="2000" dirty="0" smtClean="0"/>
              <a:t>радиоэлектронного </a:t>
            </a:r>
            <a:r>
              <a:rPr lang="ru-RU" sz="2000" dirty="0"/>
              <a:t>оборудования (по видам транспорта)</a:t>
            </a:r>
          </a:p>
          <a:p>
            <a:r>
              <a:rPr lang="ru-RU" sz="2000" dirty="0"/>
              <a:t>Тема индивидуального  проекта: </a:t>
            </a:r>
            <a:r>
              <a:rPr lang="ru-RU" sz="2000" dirty="0" err="1"/>
              <a:t>Евротоннель</a:t>
            </a:r>
            <a:r>
              <a:rPr lang="ru-RU" sz="2000" dirty="0"/>
              <a:t> - </a:t>
            </a:r>
            <a:r>
              <a:rPr lang="en-US" sz="2000" dirty="0"/>
              <a:t>Eurotunnel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Исходные </a:t>
            </a:r>
            <a:r>
              <a:rPr lang="ru-RU" sz="2000" dirty="0"/>
              <a:t>данные:</a:t>
            </a:r>
          </a:p>
          <a:p>
            <a:pPr lvl="1"/>
            <a:r>
              <a:rPr lang="ru-RU" sz="2000" dirty="0"/>
              <a:t>История возникновения идеи строительства тоннеля через Ла-Манш</a:t>
            </a:r>
          </a:p>
          <a:p>
            <a:pPr lvl="1"/>
            <a:r>
              <a:rPr lang="ru-RU" sz="2000" dirty="0"/>
              <a:t>Проект и строительство </a:t>
            </a:r>
            <a:r>
              <a:rPr lang="ru-RU" sz="2000" dirty="0" err="1"/>
              <a:t>Евротоннеля</a:t>
            </a:r>
            <a:endParaRPr lang="ru-RU" sz="2000" dirty="0"/>
          </a:p>
          <a:p>
            <a:pPr lvl="1"/>
            <a:r>
              <a:rPr lang="ru-RU" sz="2000" dirty="0"/>
              <a:t>Транспортная система </a:t>
            </a:r>
            <a:r>
              <a:rPr lang="ru-RU" sz="2000" dirty="0" err="1"/>
              <a:t>Евротоннеля</a:t>
            </a:r>
            <a:endParaRPr lang="ru-RU" sz="2000" dirty="0"/>
          </a:p>
          <a:p>
            <a:pPr lvl="1"/>
            <a:r>
              <a:rPr lang="ru-RU" sz="2000" dirty="0"/>
              <a:t>Социально-экономическое значение </a:t>
            </a:r>
            <a:r>
              <a:rPr lang="ru-RU" sz="2000" dirty="0" err="1"/>
              <a:t>Евротоннеля</a:t>
            </a:r>
            <a:endParaRPr lang="ru-RU" sz="2000" dirty="0"/>
          </a:p>
          <a:p>
            <a:pPr lvl="1"/>
            <a:r>
              <a:rPr lang="ru-RU" sz="2000" dirty="0"/>
              <a:t>Работа в сети Интернет по поиску сайтов, содержащих информацию о  </a:t>
            </a:r>
            <a:r>
              <a:rPr lang="ru-RU" sz="2000" dirty="0" err="1"/>
              <a:t>Евротоннеле</a:t>
            </a:r>
            <a:endParaRPr lang="ru-RU" sz="2000" dirty="0"/>
          </a:p>
          <a:p>
            <a:pPr lvl="1"/>
            <a:r>
              <a:rPr lang="ru-RU" sz="2000" dirty="0"/>
              <a:t>Подготовка плаката о </a:t>
            </a:r>
            <a:r>
              <a:rPr lang="ru-RU" sz="2000" dirty="0" err="1"/>
              <a:t>Евротоннеле</a:t>
            </a:r>
            <a:r>
              <a:rPr lang="ru-RU" sz="2000" dirty="0"/>
              <a:t> и сборника аутентичных текстов по учебной дисциплине ОГСЭ.03 Иностранный язык (французский) по теме «Искусственные сооружения: </a:t>
            </a:r>
            <a:r>
              <a:rPr lang="ru-RU" sz="2000" dirty="0" err="1"/>
              <a:t>Евротоннель</a:t>
            </a:r>
            <a:r>
              <a:rPr lang="ru-RU" sz="2000" dirty="0"/>
              <a:t>» для специальности 08.02.10 «Строительство железных дорог, путь и путевое хозяйство»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06269" y="739142"/>
            <a:ext cx="4531055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Проект по специальности 43.01.19 "Повар, кондитер" </a:t>
            </a:r>
            <a:r>
              <a:rPr lang="ru-RU" dirty="0" smtClean="0"/>
              <a:t>на </a:t>
            </a:r>
            <a:r>
              <a:rPr lang="ru-RU" dirty="0"/>
              <a:t>тему "Каким должен быть настоящий профессионал?»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История </a:t>
            </a:r>
            <a:r>
              <a:rPr lang="ru-RU" dirty="0"/>
              <a:t>возникновения профессии повар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Развитие кулинарии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Классификация поваров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Необходимые качества для повара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Заключение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Список литературы </a:t>
            </a:r>
            <a:endParaRPr lang="ru-RU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Интернет-ресурсы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41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A52D36"/>
                </a:solidFill>
              </a:rPr>
              <a:t>3. Инновационные формы контроля и оценки образовательного результата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41303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62974" y="739142"/>
            <a:ext cx="5853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Метод </a:t>
            </a:r>
            <a:r>
              <a:rPr lang="ru-RU" b="1" dirty="0" smtClean="0"/>
              <a:t>проектов. </a:t>
            </a:r>
            <a:r>
              <a:rPr lang="ru-RU" dirty="0" smtClean="0"/>
              <a:t>ПРОДУКТ ИНДИВИДУАЛЬНОГО ПРОЕКТА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30" t="16511" r="32985" b="9377"/>
          <a:stretch/>
        </p:blipFill>
        <p:spPr bwMode="auto">
          <a:xfrm>
            <a:off x="382137" y="1485048"/>
            <a:ext cx="4121624" cy="53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22" t="21697" r="23667" b="16486"/>
          <a:stretch/>
        </p:blipFill>
        <p:spPr bwMode="auto">
          <a:xfrm>
            <a:off x="4749420" y="1485048"/>
            <a:ext cx="7246962" cy="53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12543" y="1121190"/>
            <a:ext cx="10304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Плакат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22191" y="1101535"/>
            <a:ext cx="103040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Альбом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57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A52D36"/>
                </a:solidFill>
              </a:rPr>
              <a:t>4. Базы </a:t>
            </a:r>
            <a:r>
              <a:rPr lang="ru-RU" sz="2400" b="1" dirty="0">
                <a:solidFill>
                  <a:srgbClr val="A52D36"/>
                </a:solidFill>
              </a:rPr>
              <a:t>инновационных </a:t>
            </a:r>
            <a:r>
              <a:rPr lang="ru-RU" sz="2400" b="1" dirty="0" smtClean="0">
                <a:solidFill>
                  <a:srgbClr val="A52D36"/>
                </a:solidFill>
              </a:rPr>
              <a:t>заданий </a:t>
            </a:r>
            <a:endParaRPr lang="ru-RU" sz="2400" b="1" dirty="0">
              <a:solidFill>
                <a:srgbClr val="A52D36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41303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8446" y="1058672"/>
            <a:ext cx="115414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Оценочные материалы по компетенциям </a:t>
            </a:r>
            <a:r>
              <a:rPr lang="en-US" dirty="0"/>
              <a:t>WSR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drive.google.com/drive/folders/10ikPFxOpsc5KpMCZns7ZBy8Ok98cVOUZ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ru-RU" dirty="0"/>
              <a:t>СПК в сфере </a:t>
            </a:r>
            <a:r>
              <a:rPr lang="ru-RU" dirty="0" smtClean="0"/>
              <a:t>гостеприимства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kadryfrio.ru</a:t>
            </a:r>
            <a:r>
              <a:rPr lang="ru-RU" dirty="0"/>
              <a:t> </a:t>
            </a:r>
            <a:r>
              <a:rPr lang="ru-RU" dirty="0" smtClean="0"/>
              <a:t>Примеры </a:t>
            </a:r>
            <a:r>
              <a:rPr lang="ru-RU" dirty="0"/>
              <a:t>оценочных </a:t>
            </a:r>
            <a:r>
              <a:rPr lang="ru-RU" dirty="0" smtClean="0"/>
              <a:t>средств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https://kadryfrio.ru/documents/primery-otsenochnykh-sredstv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Всероссийская </a:t>
            </a:r>
            <a:r>
              <a:rPr lang="ru-RU" dirty="0"/>
              <a:t>олимпиада профессионального мастерства обучающихся по специальностям </a:t>
            </a:r>
            <a:r>
              <a:rPr lang="ru-RU" dirty="0" smtClean="0"/>
              <a:t>среднего профессионального образования. Конкурсные задания </a:t>
            </a:r>
            <a:r>
              <a:rPr lang="en-US" dirty="0">
                <a:hlinkClick r:id="rId6"/>
              </a:rPr>
              <a:t>http://www.olimpiada-profmast.ru/konk_zadzniya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Оценка квалификаций (функциональная интернет-платформа, включающая совокупность инструментальных средств автоматизации подготовки профессионального экзамена с использованием содержащейся в ней электронной базы регулярно обновляемых комплектов оценочных средств (КОС) по профессиональным квалификациям)    </a:t>
            </a:r>
            <a:r>
              <a:rPr lang="en-US" dirty="0" smtClean="0">
                <a:hlinkClick r:id="rId7"/>
              </a:rPr>
              <a:t>http://kos-nark.ru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1481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Рефлексия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(обмен мнениями, подведение итогов)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41303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8446" y="1058671"/>
            <a:ext cx="11541457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Представление оценочных средств по итогам работы в группах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Обсуждение модельного макета оценочных средств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Определение достоинств </a:t>
            </a:r>
            <a:r>
              <a:rPr lang="ru-RU" b="1" dirty="0"/>
              <a:t>и </a:t>
            </a:r>
            <a:r>
              <a:rPr lang="ru-RU" b="1" dirty="0" smtClean="0"/>
              <a:t>недостатков  </a:t>
            </a:r>
            <a:r>
              <a:rPr lang="ru-RU" b="1" dirty="0"/>
              <a:t>применимости разработанных </a:t>
            </a:r>
            <a:r>
              <a:rPr lang="ru-RU" b="1" dirty="0" smtClean="0"/>
              <a:t>модельных оценочных </a:t>
            </a:r>
            <a:r>
              <a:rPr lang="ru-RU" b="1" dirty="0"/>
              <a:t>средств  для конкретной формы </a:t>
            </a:r>
            <a:r>
              <a:rPr lang="ru-RU" b="1" dirty="0" smtClean="0"/>
              <a:t>аттестации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Оформление сводной таблицы </a:t>
            </a:r>
            <a:r>
              <a:rPr lang="ru-RU" b="1" dirty="0"/>
              <a:t>применимости разных видов оценочных средств для различных форм </a:t>
            </a:r>
            <a:r>
              <a:rPr lang="ru-RU" b="1" dirty="0" smtClean="0"/>
              <a:t>аттестации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3684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0" y="109891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Примеры оценочных средств для ОДИ по теме «Счет времени»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095" y="798951"/>
            <a:ext cx="12095905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11618" y="970426"/>
            <a:ext cx="11514161" cy="49859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Опрос:</a:t>
            </a:r>
          </a:p>
          <a:p>
            <a:pPr lvl="1" algn="just"/>
            <a:r>
              <a:rPr lang="ru-RU" sz="2000" b="1" dirty="0" smtClean="0"/>
              <a:t>Вопросы:</a:t>
            </a:r>
          </a:p>
          <a:p>
            <a:pPr lvl="2" algn="just"/>
            <a:r>
              <a:rPr lang="ru-RU" sz="2000" dirty="0" smtClean="0"/>
              <a:t>Рассказать счете времени в древности</a:t>
            </a:r>
          </a:p>
          <a:p>
            <a:pPr lvl="2" algn="just"/>
            <a:r>
              <a:rPr lang="ru-RU" sz="2000" dirty="0" smtClean="0"/>
              <a:t>Раскрыть понятие календаря</a:t>
            </a:r>
          </a:p>
          <a:p>
            <a:pPr lvl="2" algn="just"/>
            <a:r>
              <a:rPr lang="ru-RU" sz="2000" dirty="0" smtClean="0"/>
              <a:t>Рассказать о римских календарях</a:t>
            </a:r>
          </a:p>
          <a:p>
            <a:pPr lvl="2" algn="just"/>
            <a:r>
              <a:rPr lang="ru-RU" sz="2000" dirty="0" smtClean="0"/>
              <a:t>Рассказать о происхождении новой эры</a:t>
            </a:r>
          </a:p>
          <a:p>
            <a:pPr lvl="2" algn="just"/>
            <a:r>
              <a:rPr lang="ru-RU" sz="2000" dirty="0" smtClean="0"/>
              <a:t>Рассказать о современном календаре</a:t>
            </a:r>
            <a:endParaRPr lang="ru-RU" sz="2000" dirty="0"/>
          </a:p>
          <a:p>
            <a:pPr lvl="1" algn="just"/>
            <a:endParaRPr lang="ru-RU" sz="2000" b="1" dirty="0" smtClean="0"/>
          </a:p>
          <a:p>
            <a:pPr lvl="1" algn="just"/>
            <a:r>
              <a:rPr lang="ru-RU" sz="2000" b="1" dirty="0" smtClean="0"/>
              <a:t>Задание:</a:t>
            </a:r>
          </a:p>
          <a:p>
            <a:pPr lvl="2" algn="just"/>
            <a:r>
              <a:rPr lang="ru-RU" sz="2000" dirty="0" smtClean="0"/>
              <a:t>Сформулируете основные особенности современного  счета времени</a:t>
            </a:r>
          </a:p>
          <a:p>
            <a:pPr lvl="1" algn="just"/>
            <a:endParaRPr lang="ru-RU" sz="2000" b="1" dirty="0" smtClean="0"/>
          </a:p>
          <a:p>
            <a:pPr lvl="1" algn="just"/>
            <a:r>
              <a:rPr lang="ru-RU" sz="2000" b="1" dirty="0" smtClean="0"/>
              <a:t>Фронтальный опрос:</a:t>
            </a:r>
          </a:p>
          <a:p>
            <a:pPr lvl="2" algn="just"/>
            <a:r>
              <a:rPr lang="ru-RU" sz="2000" dirty="0" smtClean="0"/>
              <a:t>По каким физическим и природным явлениям люди научились определять врем?</a:t>
            </a:r>
          </a:p>
          <a:p>
            <a:pPr lvl="2" algn="just"/>
            <a:r>
              <a:rPr lang="ru-RU" sz="2000" dirty="0" smtClean="0"/>
              <a:t>Чем измеряют короткие и длительные промежутки времени?</a:t>
            </a:r>
          </a:p>
          <a:p>
            <a:pPr lvl="2" algn="just"/>
            <a:r>
              <a:rPr lang="ru-RU" sz="2000" dirty="0" smtClean="0"/>
              <a:t>В чем заключается различие между солнечным и лунным</a:t>
            </a:r>
            <a:r>
              <a:rPr lang="ru-RU" dirty="0" smtClean="0"/>
              <a:t> календарями?</a:t>
            </a:r>
          </a:p>
          <a:p>
            <a:pPr lvl="2" algn="just"/>
            <a:r>
              <a:rPr lang="ru-RU" dirty="0" smtClean="0"/>
              <a:t>Какое событие принимается за происхождение новой эры?</a:t>
            </a:r>
          </a:p>
        </p:txBody>
      </p:sp>
    </p:spTree>
    <p:extLst>
      <p:ext uri="{BB962C8B-B14F-4D97-AF65-F5344CB8AC3E}">
        <p14:creationId xmlns="" xmlns:p14="http://schemas.microsoft.com/office/powerpoint/2010/main" val="12915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0" y="109891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оценочных средств для ОДИ по теме «Счет времени»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095" y="798951"/>
            <a:ext cx="12095905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6094" y="887661"/>
            <a:ext cx="11514161" cy="5940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/>
              <a:t>Тестирование</a:t>
            </a:r>
          </a:p>
          <a:p>
            <a:pPr lvl="1" algn="just"/>
            <a:r>
              <a:rPr lang="ru-RU" sz="1900" b="1" dirty="0" smtClean="0"/>
              <a:t>Задания закрытого типа:</a:t>
            </a:r>
          </a:p>
          <a:p>
            <a:pPr lvl="2" algn="just"/>
            <a:r>
              <a:rPr lang="ru-RU" sz="1900" dirty="0" smtClean="0"/>
              <a:t>ВЫБЕРИТЕ ОДИН ПРАВИЛЬНЫЙ ОТВЕТ</a:t>
            </a:r>
          </a:p>
          <a:p>
            <a:pPr lvl="2" algn="just"/>
            <a:r>
              <a:rPr lang="ru-RU" sz="1900" dirty="0" smtClean="0"/>
              <a:t>Научный счет времени основан на</a:t>
            </a:r>
          </a:p>
          <a:p>
            <a:pPr lvl="3" algn="just"/>
            <a:r>
              <a:rPr lang="ru-RU" sz="1900" dirty="0" smtClean="0"/>
              <a:t>А. на физических явлениях</a:t>
            </a:r>
          </a:p>
          <a:p>
            <a:pPr lvl="3" algn="just"/>
            <a:r>
              <a:rPr lang="ru-RU" sz="1900" dirty="0" smtClean="0"/>
              <a:t>Б. на астрономических явлениях</a:t>
            </a:r>
          </a:p>
          <a:p>
            <a:pPr lvl="3" algn="just"/>
            <a:r>
              <a:rPr lang="ru-RU" sz="1900" dirty="0" smtClean="0"/>
              <a:t>В. </a:t>
            </a:r>
            <a:r>
              <a:rPr lang="ru-RU" sz="1900" dirty="0"/>
              <a:t>н</a:t>
            </a:r>
            <a:r>
              <a:rPr lang="ru-RU" sz="1900" dirty="0" smtClean="0"/>
              <a:t>а природных явлениях</a:t>
            </a:r>
          </a:p>
          <a:p>
            <a:pPr lvl="3" algn="just"/>
            <a:r>
              <a:rPr lang="ru-RU" sz="1900" dirty="0" smtClean="0"/>
              <a:t>Г.  на общественных явлениях</a:t>
            </a:r>
          </a:p>
          <a:p>
            <a:pPr lvl="3" algn="just"/>
            <a:r>
              <a:rPr lang="ru-RU" sz="1900" dirty="0"/>
              <a:t>	</a:t>
            </a:r>
            <a:r>
              <a:rPr lang="ru-RU" sz="1900" i="1" dirty="0" smtClean="0"/>
              <a:t>Ответ: Б</a:t>
            </a:r>
            <a:endParaRPr lang="ru-RU" sz="1900" i="1" dirty="0"/>
          </a:p>
          <a:p>
            <a:pPr lvl="2" algn="just"/>
            <a:r>
              <a:rPr lang="ru-RU" sz="1900" dirty="0" smtClean="0"/>
              <a:t>ВЫБЕРИТЕ ДВА ПРАВИЛЬНЫХ ОТВЕТА</a:t>
            </a:r>
          </a:p>
          <a:p>
            <a:pPr lvl="2" algn="just"/>
            <a:r>
              <a:rPr lang="ru-RU" sz="1900" dirty="0" smtClean="0"/>
              <a:t>Короткие промежутки времени можно определять</a:t>
            </a:r>
          </a:p>
          <a:p>
            <a:pPr lvl="3" algn="just"/>
            <a:r>
              <a:rPr lang="ru-RU" sz="1900" dirty="0" smtClean="0"/>
              <a:t>А. по солнцу</a:t>
            </a:r>
          </a:p>
          <a:p>
            <a:pPr lvl="3" algn="just"/>
            <a:r>
              <a:rPr lang="ru-RU" sz="1900" dirty="0" smtClean="0"/>
              <a:t>Б. по луне</a:t>
            </a:r>
          </a:p>
          <a:p>
            <a:pPr lvl="3" algn="just"/>
            <a:r>
              <a:rPr lang="ru-RU" sz="1900" dirty="0" smtClean="0"/>
              <a:t>В. по звездам</a:t>
            </a:r>
          </a:p>
          <a:p>
            <a:pPr lvl="3" algn="just"/>
            <a:r>
              <a:rPr lang="ru-RU" sz="1900" dirty="0" smtClean="0"/>
              <a:t>Г.  по вращению Земли</a:t>
            </a:r>
          </a:p>
          <a:p>
            <a:pPr lvl="4" algn="just"/>
            <a:r>
              <a:rPr lang="ru-RU" sz="1900" i="1" dirty="0"/>
              <a:t>Ответ: </a:t>
            </a:r>
            <a:r>
              <a:rPr lang="ru-RU" sz="1900" i="1" dirty="0" smtClean="0"/>
              <a:t>А, В</a:t>
            </a:r>
            <a:endParaRPr lang="ru-RU" sz="1900" i="1" dirty="0"/>
          </a:p>
          <a:p>
            <a:pPr lvl="1" algn="just"/>
            <a:r>
              <a:rPr lang="ru-RU" sz="1900" b="1" dirty="0" smtClean="0"/>
              <a:t>Задание открытого типа:</a:t>
            </a:r>
          </a:p>
          <a:p>
            <a:pPr lvl="2" algn="just"/>
            <a:r>
              <a:rPr lang="ru-RU" sz="1900" dirty="0" smtClean="0"/>
              <a:t>ДОПОЛНИТЕ</a:t>
            </a:r>
          </a:p>
          <a:p>
            <a:pPr lvl="2" algn="just"/>
            <a:r>
              <a:rPr lang="ru-RU" sz="1900" dirty="0" smtClean="0"/>
              <a:t>Для вычисления даты празднования пасхи применяется цикл в ________ года</a:t>
            </a:r>
          </a:p>
          <a:p>
            <a:pPr lvl="4" algn="just"/>
            <a:r>
              <a:rPr lang="ru-RU" sz="1900" i="1" dirty="0"/>
              <a:t>Ответ: </a:t>
            </a:r>
            <a:r>
              <a:rPr lang="ru-RU" sz="1900" i="1" dirty="0" smtClean="0"/>
              <a:t>532</a:t>
            </a:r>
            <a:endParaRPr lang="ru-RU" sz="1900" i="1" dirty="0"/>
          </a:p>
        </p:txBody>
      </p:sp>
    </p:spTree>
    <p:extLst>
      <p:ext uri="{BB962C8B-B14F-4D97-AF65-F5344CB8AC3E}">
        <p14:creationId xmlns="" xmlns:p14="http://schemas.microsoft.com/office/powerpoint/2010/main" val="12915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0" y="109891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оценочных средств для ОДИ по теме «Счет времени»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095" y="798951"/>
            <a:ext cx="12095905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6096" y="917912"/>
            <a:ext cx="8256334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Тестирование</a:t>
            </a:r>
          </a:p>
          <a:p>
            <a:pPr lvl="1" algn="just"/>
            <a:r>
              <a:rPr lang="ru-RU" sz="2000" b="1" dirty="0" smtClean="0"/>
              <a:t>Задания на установление правильной последовательности:</a:t>
            </a:r>
          </a:p>
          <a:p>
            <a:pPr lvl="2" algn="just"/>
            <a:r>
              <a:rPr lang="ru-RU" sz="2000" dirty="0" smtClean="0"/>
              <a:t>УСТАНОВИТЕ ПРАВИЛЬНУЮ ПОСЛЕДОВАТЕЛЬНОСТЬ </a:t>
            </a:r>
          </a:p>
          <a:p>
            <a:pPr lvl="2" algn="just"/>
            <a:r>
              <a:rPr lang="ru-RU" sz="2000" dirty="0" smtClean="0"/>
              <a:t>Современный календарь формировался по следующим этапам</a:t>
            </a:r>
          </a:p>
          <a:p>
            <a:pPr lvl="3" algn="just"/>
            <a:r>
              <a:rPr lang="ru-RU" sz="2000" dirty="0" smtClean="0"/>
              <a:t>А. Григорианский календарь</a:t>
            </a:r>
          </a:p>
          <a:p>
            <a:pPr lvl="3" algn="just"/>
            <a:r>
              <a:rPr lang="ru-RU" sz="2000" dirty="0" smtClean="0"/>
              <a:t>Б. Египетский календарь</a:t>
            </a:r>
          </a:p>
          <a:p>
            <a:pPr lvl="3" algn="just"/>
            <a:r>
              <a:rPr lang="ru-RU" sz="2000" dirty="0" smtClean="0"/>
              <a:t>В. Юлианский календарь</a:t>
            </a:r>
          </a:p>
          <a:p>
            <a:pPr lvl="3" algn="just"/>
            <a:r>
              <a:rPr lang="ru-RU" sz="2000" dirty="0" smtClean="0"/>
              <a:t>Г.  Римский календарь</a:t>
            </a:r>
          </a:p>
          <a:p>
            <a:pPr lvl="4" algn="just"/>
            <a:r>
              <a:rPr lang="ru-RU" sz="2000" i="1" dirty="0" smtClean="0"/>
              <a:t>Ответ: Б,Г,В,А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12398"/>
              </p:ext>
            </p:extLst>
          </p:nvPr>
        </p:nvGraphicFramePr>
        <p:xfrm>
          <a:off x="160263" y="3937000"/>
          <a:ext cx="8128000" cy="292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6678"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Задания на установление соответствия: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 </a:t>
                      </a:r>
                      <a:r>
                        <a:rPr lang="ru-RU" sz="2000" dirty="0" smtClean="0"/>
                        <a:t>УСТАНОВИТЕ СООТВЕТСТВИЕ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3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Название</a:t>
                      </a:r>
                      <a:r>
                        <a:rPr lang="ru-RU" b="1" baseline="0" dirty="0" smtClean="0"/>
                        <a:t> года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Продолжительность года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Лунный 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А. 366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Високосный 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Б. 365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Юлианский 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В. 365 </a:t>
                      </a:r>
                      <a:r>
                        <a:rPr lang="ru-RU" dirty="0" err="1" smtClean="0"/>
                        <a:t>дн</a:t>
                      </a:r>
                      <a:r>
                        <a:rPr lang="ru-RU" dirty="0" smtClean="0"/>
                        <a:t>. 5 ч. 48 мин. 46 сек.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Тропический 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354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Д. 364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52430" y="6301277"/>
            <a:ext cx="255832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Ответ: 1Г, 2А, 3Б, 4В</a:t>
            </a:r>
          </a:p>
        </p:txBody>
      </p:sp>
    </p:spTree>
    <p:extLst>
      <p:ext uri="{BB962C8B-B14F-4D97-AF65-F5344CB8AC3E}">
        <p14:creationId xmlns="" xmlns:p14="http://schemas.microsoft.com/office/powerpoint/2010/main" val="37240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5" y="5400809"/>
            <a:ext cx="11890606" cy="14571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930993"/>
            <a:ext cx="12192000" cy="5047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Организационно-</a:t>
            </a:r>
            <a:r>
              <a:rPr lang="ru-RU" sz="4800" b="1" dirty="0" err="1">
                <a:solidFill>
                  <a:srgbClr val="002060"/>
                </a:solidFill>
              </a:rPr>
              <a:t>деятельностная</a:t>
            </a:r>
            <a:r>
              <a:rPr lang="ru-RU" sz="4800" b="1" dirty="0">
                <a:solidFill>
                  <a:srgbClr val="002060"/>
                </a:solidFill>
              </a:rPr>
              <a:t> игра «Современные технологии в разработке оценочных средств»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sz="3200" i="1" dirty="0" smtClean="0"/>
              <a:t>Лебедев </a:t>
            </a:r>
            <a:r>
              <a:rPr lang="ru-RU" sz="3200" i="1" dirty="0"/>
              <a:t>Михаил Константинович, </a:t>
            </a:r>
            <a:endParaRPr lang="en-US" sz="3200" i="1" dirty="0" smtClean="0"/>
          </a:p>
          <a:p>
            <a:pPr algn="ctr"/>
            <a:r>
              <a:rPr lang="ru-RU" sz="3200" i="1" dirty="0" smtClean="0"/>
              <a:t>методист </a:t>
            </a:r>
            <a:r>
              <a:rPr lang="ru-RU" sz="3200" i="1" dirty="0"/>
              <a:t>кафедры профессионального образования </a:t>
            </a:r>
            <a:endParaRPr lang="en-US" sz="3200" i="1" dirty="0" smtClean="0"/>
          </a:p>
          <a:p>
            <a:pPr algn="ctr"/>
            <a:r>
              <a:rPr lang="ru-RU" sz="3200" i="1" dirty="0" smtClean="0"/>
              <a:t>ГАУ </a:t>
            </a:r>
            <a:r>
              <a:rPr lang="ru-RU" sz="3200" i="1" dirty="0"/>
              <a:t>ДПО ЯО «Институт развития образования»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838002" y="6503914"/>
            <a:ext cx="135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8</a:t>
            </a:r>
            <a:r>
              <a:rPr lang="ru-RU" dirty="0" smtClean="0"/>
              <a:t>.03.2019</a:t>
            </a:r>
            <a:endParaRPr lang="ru-RU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013900" y="32900"/>
            <a:ext cx="10972800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Учебно-методический семинар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0" y="0"/>
            <a:ext cx="772903" cy="7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94200" y="774512"/>
            <a:ext cx="12192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78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0" y="109891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оценочных средств для ОДИ по теме «Счет времени»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095" y="798951"/>
            <a:ext cx="12095905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11617" y="934159"/>
            <a:ext cx="11514161" cy="5078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Практическая работа</a:t>
            </a:r>
          </a:p>
          <a:p>
            <a:pPr lvl="1"/>
            <a:r>
              <a:rPr lang="ru-RU" dirty="0" smtClean="0"/>
              <a:t>Сравнительный анализ юлианского и григорианского календарей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Лабораторная  работа</a:t>
            </a:r>
          </a:p>
          <a:p>
            <a:pPr lvl="1"/>
            <a:r>
              <a:rPr lang="ru-RU" dirty="0" smtClean="0"/>
              <a:t>Исследование методики разработки </a:t>
            </a:r>
            <a:r>
              <a:rPr lang="ru-RU" dirty="0"/>
              <a:t>юлианского и григорианского календарей</a:t>
            </a:r>
          </a:p>
          <a:p>
            <a:endParaRPr lang="ru-RU" b="1" dirty="0" smtClean="0"/>
          </a:p>
          <a:p>
            <a:r>
              <a:rPr lang="ru-RU" b="1" dirty="0" smtClean="0"/>
              <a:t>Практическое </a:t>
            </a:r>
            <a:r>
              <a:rPr lang="ru-RU" b="1" dirty="0"/>
              <a:t>задание</a:t>
            </a:r>
          </a:p>
          <a:p>
            <a:pPr lvl="1"/>
            <a:r>
              <a:rPr lang="ru-RU" dirty="0" smtClean="0"/>
              <a:t>Определить дату  и день недели пасхи в 2541 году, если в 2019 году она была 28 апреля в воскресенье</a:t>
            </a:r>
            <a:endParaRPr lang="ru-RU" dirty="0"/>
          </a:p>
          <a:p>
            <a:pPr lvl="1"/>
            <a:endParaRPr lang="ru-RU" dirty="0"/>
          </a:p>
          <a:p>
            <a:r>
              <a:rPr lang="ru-RU" b="1" dirty="0"/>
              <a:t>Проектное </a:t>
            </a:r>
            <a:r>
              <a:rPr lang="ru-RU" b="1" dirty="0" smtClean="0"/>
              <a:t>задание</a:t>
            </a:r>
          </a:p>
          <a:p>
            <a:r>
              <a:rPr lang="ru-RU" dirty="0"/>
              <a:t>Уважаемые обучающиеся, Вам предстоит разработать </a:t>
            </a:r>
            <a:r>
              <a:rPr lang="ru-RU" dirty="0" smtClean="0"/>
              <a:t>буклет для подготовительной группы детского </a:t>
            </a:r>
            <a:r>
              <a:rPr lang="ru-RU" dirty="0"/>
              <a:t>сада </a:t>
            </a:r>
            <a:r>
              <a:rPr lang="ru-RU" dirty="0" smtClean="0"/>
              <a:t>. Структура буклета определяется Вами </a:t>
            </a:r>
            <a:r>
              <a:rPr lang="ru-RU" dirty="0"/>
              <a:t>самостоятельно </a:t>
            </a:r>
            <a:r>
              <a:rPr lang="ru-RU" dirty="0" smtClean="0"/>
              <a:t>, при этом воспитанники должны из содержания буклета понимать : В чем разница между лунным  и солнечным календарем? Почему  в году бывает разное количество дней?  Как определить по звездам стороны света?  Задание </a:t>
            </a:r>
            <a:r>
              <a:rPr lang="ru-RU" dirty="0"/>
              <a:t>должно быть выполнено на </a:t>
            </a:r>
            <a:r>
              <a:rPr lang="ru-RU" dirty="0" smtClean="0"/>
              <a:t>компьютере в программе , </a:t>
            </a:r>
            <a:r>
              <a:rPr lang="ru-RU" dirty="0"/>
              <a:t>формате А4 ( шрифт: </a:t>
            </a:r>
            <a:r>
              <a:rPr lang="en-US" dirty="0"/>
              <a:t>Times New Roman</a:t>
            </a:r>
            <a:r>
              <a:rPr lang="ru-RU" dirty="0"/>
              <a:t>, кегль-14, интервал-1,5),  оформлено в </a:t>
            </a:r>
            <a:r>
              <a:rPr lang="ru-RU" dirty="0" smtClean="0"/>
              <a:t>папку </a:t>
            </a:r>
            <a:r>
              <a:rPr lang="en-US" dirty="0" smtClean="0"/>
              <a:t>Publisher</a:t>
            </a:r>
            <a:endParaRPr lang="ru-RU" b="1" dirty="0"/>
          </a:p>
          <a:p>
            <a:pPr lvl="1"/>
            <a:endParaRPr lang="ru-RU" dirty="0"/>
          </a:p>
          <a:p>
            <a:r>
              <a:rPr lang="ru-RU" b="1" dirty="0" smtClean="0"/>
              <a:t>Портфолио</a:t>
            </a:r>
          </a:p>
          <a:p>
            <a:pPr lvl="1"/>
            <a:r>
              <a:rPr lang="ru-RU" dirty="0" smtClean="0"/>
              <a:t>Портфолио работ по теме «Календарь»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52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0" y="109891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оценочных средств для ОДИ по теме «Счет времени»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095" y="798951"/>
            <a:ext cx="12095905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1618" y="1182724"/>
            <a:ext cx="11514161" cy="5355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Кейс (решение </a:t>
            </a:r>
            <a:r>
              <a:rPr lang="ru-RU" b="1" dirty="0" smtClean="0"/>
              <a:t>ситуации)</a:t>
            </a:r>
          </a:p>
          <a:p>
            <a:pPr lvl="1"/>
            <a:r>
              <a:rPr lang="ru-RU" dirty="0" smtClean="0"/>
              <a:t>          Сегодня </a:t>
            </a:r>
            <a:r>
              <a:rPr lang="ru-RU" dirty="0"/>
              <a:t>наш календарь с астрономической точки зрения является достаточно точным и, по существу, не требует никаких изменений. И все же о реформе его говорят уже десятилетиями. </a:t>
            </a:r>
            <a:r>
              <a:rPr lang="ru-RU" dirty="0" smtClean="0"/>
              <a:t>На </a:t>
            </a:r>
            <a:r>
              <a:rPr lang="ru-RU" dirty="0"/>
              <a:t>протяжении последних 60 лет выдвигались всевозможные проекты реформы календаря</a:t>
            </a:r>
            <a:r>
              <a:rPr lang="ru-RU" dirty="0" smtClean="0"/>
              <a:t>..</a:t>
            </a:r>
            <a:endParaRPr lang="ru-RU" dirty="0"/>
          </a:p>
          <a:p>
            <a:pPr lvl="1"/>
            <a:r>
              <a:rPr lang="ru-RU" dirty="0" smtClean="0"/>
              <a:t>	  В </a:t>
            </a:r>
            <a:r>
              <a:rPr lang="ru-RU" dirty="0"/>
              <a:t>самом деле, наши календарные месяцы имеют продолжительность в 28, 29, 30, 31 день; длина квартала меняется от 90 до 92 дней, а первое полугодие на три-четыре дня короче второго. Вследствие этого усложняется работа плановых и финансовых органов. Неудобным является и то, что неделя начинается в одном месяце или квартале, а заканчивается в другом. Поскольку же год содержит 365 дней, то он заканчивается тем же днем, с которого начинался, а каждый новый год начинается с другого </a:t>
            </a:r>
            <a:r>
              <a:rPr lang="ru-RU" dirty="0" smtClean="0"/>
              <a:t>дня.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        При </a:t>
            </a:r>
            <a:r>
              <a:rPr lang="ru-RU" dirty="0"/>
              <a:t>этом имеют в виду не изменение типа календаря, не введение новых приемов счета високосных годов. Речь идет исключительно о перегруппировании дней в году с тем, чтобы уравнять длину месяцев, кварталов, полугодий, ввести такой порядок счета дней в году, при котором новый год приходился бы на один и тот же день недели, например, на воскресенье</a:t>
            </a:r>
            <a:r>
              <a:rPr lang="ru-RU" dirty="0" smtClean="0"/>
              <a:t>.</a:t>
            </a:r>
          </a:p>
          <a:p>
            <a:pPr lvl="1"/>
            <a:r>
              <a:rPr lang="ru-RU" dirty="0"/>
              <a:t>	</a:t>
            </a:r>
            <a:r>
              <a:rPr lang="ru-RU" dirty="0" smtClean="0"/>
              <a:t>  Предложите варианты решения </a:t>
            </a:r>
            <a:r>
              <a:rPr lang="ru-RU" dirty="0" err="1" smtClean="0"/>
              <a:t>вышеобозначенных</a:t>
            </a:r>
            <a:r>
              <a:rPr lang="ru-RU" dirty="0" smtClean="0"/>
              <a:t> проблем.</a:t>
            </a:r>
            <a:endParaRPr lang="ru-RU" dirty="0"/>
          </a:p>
          <a:p>
            <a:pPr lvl="1"/>
            <a:endParaRPr lang="ru-RU" dirty="0"/>
          </a:p>
          <a:p>
            <a:r>
              <a:rPr lang="ru-RU" b="1" dirty="0" smtClean="0"/>
              <a:t>Квалификационная </a:t>
            </a:r>
            <a:r>
              <a:rPr lang="ru-RU" b="1" dirty="0"/>
              <a:t>работа</a:t>
            </a:r>
          </a:p>
          <a:p>
            <a:pPr lvl="1"/>
            <a:r>
              <a:rPr lang="ru-RU" dirty="0" smtClean="0"/>
              <a:t>Виды времени (</a:t>
            </a:r>
            <a:r>
              <a:rPr lang="ru-RU" dirty="0" err="1" smtClean="0"/>
              <a:t>эфемеридное</a:t>
            </a:r>
            <a:r>
              <a:rPr lang="ru-RU" dirty="0" smtClean="0"/>
              <a:t>, звездное, солнечное, всемирное, местное, поясное, декретное)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257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0" y="109891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оценочных средств для ОДИ по теме «Счет времени»</a:t>
            </a:r>
            <a:endParaRPr lang="ru-RU" sz="2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6095" y="798951"/>
            <a:ext cx="12095905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11618" y="1182724"/>
            <a:ext cx="11514161" cy="44012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/>
            <a:r>
              <a:rPr lang="ru-RU" sz="2000" b="1" dirty="0"/>
              <a:t>Учебный проект  (продукт - справочник) </a:t>
            </a:r>
            <a:r>
              <a:rPr lang="ru-RU" sz="2000" b="1" dirty="0">
                <a:solidFill>
                  <a:srgbClr val="FF0000"/>
                </a:solidFill>
              </a:rPr>
              <a:t>Календари народов Мира</a:t>
            </a:r>
          </a:p>
          <a:p>
            <a:r>
              <a:rPr lang="ru-RU" sz="2000" b="1" dirty="0" smtClean="0"/>
              <a:t>Содержание</a:t>
            </a:r>
            <a:endParaRPr lang="en-US" sz="2000" b="1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Первичные </a:t>
            </a:r>
            <a:r>
              <a:rPr lang="ru-RU" sz="2000" dirty="0"/>
              <a:t>формы счисления времени 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Календарь майя 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Древний китайский календарь 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Древнеегипетский календарь 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Армянский календарь и календарь Омар Хайяма. Александрийское счисление 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Мусульманский лунный календарь 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Лунно-солнечное счисление. Основные циклы 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Древневавилонский и древнееврейский календари 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Древнегреческий календарь 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Древнеримский календарь и его реформа при Юлии Цезаре 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Календарь в допетровской России 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Григорианская реформа </a:t>
            </a:r>
            <a:r>
              <a:rPr lang="ru-RU" sz="2000" dirty="0" smtClean="0"/>
              <a:t>календаря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260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A52D36"/>
                </a:solidFill>
              </a:rPr>
              <a:t>5. Рефлексия </a:t>
            </a:r>
            <a:r>
              <a:rPr lang="ru-RU" sz="2400" b="1" dirty="0">
                <a:solidFill>
                  <a:srgbClr val="A52D36"/>
                </a:solidFill>
              </a:rPr>
              <a:t>(обмен мнениями, подведение итогов)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41303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6095" y="734441"/>
            <a:ext cx="11804753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Рефлексия (обмен мнениями, подведение итогов): </a:t>
            </a:r>
          </a:p>
          <a:p>
            <a:pPr algn="just"/>
            <a:r>
              <a:rPr lang="ru-RU" b="1" dirty="0"/>
              <a:t>Содержательная (ретроспективная):</a:t>
            </a:r>
          </a:p>
          <a:p>
            <a:pPr lvl="1" indent="-457200" algn="just">
              <a:buFont typeface="+mj-lt"/>
              <a:buAutoNum type="arabicParenR"/>
            </a:pPr>
            <a:r>
              <a:rPr lang="ru-RU" dirty="0"/>
              <a:t>Определить достоинства и недостатки  применимости разработанных оценочных средств  для конкретной формы аттестации</a:t>
            </a:r>
          </a:p>
          <a:p>
            <a:pPr lvl="1" indent="-457200" algn="just">
              <a:buFont typeface="+mj-lt"/>
              <a:buAutoNum type="arabicParenR"/>
            </a:pPr>
            <a:r>
              <a:rPr lang="ru-RU" dirty="0"/>
              <a:t>Оформить сводную таблицу применимости разных видов оценочных средств для различных форм </a:t>
            </a:r>
            <a:r>
              <a:rPr lang="ru-RU" dirty="0" smtClean="0"/>
              <a:t>аттестации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3877328"/>
              </p:ext>
            </p:extLst>
          </p:nvPr>
        </p:nvGraphicFramePr>
        <p:xfrm>
          <a:off x="152674" y="2277845"/>
          <a:ext cx="11927586" cy="47193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74655"/>
                <a:gridCol w="1078173"/>
                <a:gridCol w="1910965"/>
                <a:gridCol w="1987931"/>
                <a:gridCol w="2242597"/>
                <a:gridCol w="1733265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Формы и методы контроля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Формы</a:t>
                      </a:r>
                      <a:r>
                        <a:rPr lang="ru-RU" baseline="0" dirty="0" smtClean="0"/>
                        <a:t> аттестации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Текущая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Промежуточная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Экзамен по модулю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Квалификационный экзамен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ГИА (ДЭ)</a:t>
                      </a:r>
                      <a:endParaRPr lang="ru-R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Тестирование</a:t>
                      </a:r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Практическое задание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Проектное задание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Кейс (решение ситуации)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Практическая работа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Лабораторная работа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Учебный </a:t>
                      </a:r>
                      <a:r>
                        <a:rPr lang="ru-RU" sz="1800" b="1" baseline="0" dirty="0" smtClean="0"/>
                        <a:t>п</a:t>
                      </a:r>
                      <a:r>
                        <a:rPr lang="ru-RU" sz="1800" b="1" dirty="0" smtClean="0"/>
                        <a:t>роект  (продукт)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Портфолио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Квалификационная</a:t>
                      </a:r>
                      <a:r>
                        <a:rPr lang="ru-RU" sz="1800" baseline="0" dirty="0" smtClean="0"/>
                        <a:t> работа</a:t>
                      </a:r>
                      <a:endParaRPr lang="ru-RU" sz="1800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Опрос (вопросы, задания)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23398" y="3320844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16989" y="3320844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5726" y="3300261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47314" y="3334802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934736" y="3320844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523398" y="3690176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863687" y="3690176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934736" y="3660804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0916504" y="3704134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947314" y="3669593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523397" y="4038925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855725" y="4011377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947313" y="4082844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934735" y="4059508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0916503" y="4011377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523398" y="4408257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947312" y="4422777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55724" y="4422777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934734" y="4429713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0916502" y="4380709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523396" y="4799045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523395" y="5168377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523395" y="5561722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523394" y="5931054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0828930" y="4750041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0828930" y="5119373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0816986" y="5553662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0832912" y="5917272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0832912" y="6286604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431843" y="6586476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8934736" y="4777589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8934736" y="5146921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8934736" y="5488705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9034251" y="5913101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8934736" y="6289886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764171" y="4800760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756208" y="5144512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863687" y="5567340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849467" y="5912997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764171" y="6267792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947312" y="6267792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847798" y="4800760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816520" y="5119373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4916034" y="5555913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947311" y="5858037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423882" y="6245329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966080" y="6679690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845486" y="6637124"/>
            <a:ext cx="51633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8934736" y="6577562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0733396" y="6586660"/>
            <a:ext cx="71537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5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A52D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Рефлексия (обмен мнениями, подведение итогов)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41303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45742" y="921183"/>
            <a:ext cx="11514161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Рефлексия (обмен мнениями, подведение итогов): </a:t>
            </a:r>
          </a:p>
          <a:p>
            <a:pPr algn="just"/>
            <a:r>
              <a:rPr lang="ru-RU" b="1" dirty="0" smtClean="0"/>
              <a:t>Регулятивная </a:t>
            </a:r>
            <a:r>
              <a:rPr lang="ru-RU" dirty="0"/>
              <a:t>(приём «Недописанный тезис»):</a:t>
            </a:r>
          </a:p>
          <a:p>
            <a:pPr lvl="1" algn="just"/>
            <a:r>
              <a:rPr lang="ru-RU" dirty="0"/>
              <a:t>Задание: оценить продуктивность практико-ориентированного занятия с позиции профессионального роста, выбрав одну из предложенных позиций: </a:t>
            </a:r>
          </a:p>
          <a:p>
            <a:pPr lvl="2" algn="just"/>
            <a:r>
              <a:rPr lang="ru-RU" dirty="0"/>
              <a:t>- Я задумался (задумалась) … </a:t>
            </a:r>
          </a:p>
          <a:p>
            <a:pPr lvl="2" algn="just"/>
            <a:r>
              <a:rPr lang="ru-RU" dirty="0"/>
              <a:t>- Было полезно … </a:t>
            </a:r>
          </a:p>
          <a:p>
            <a:pPr lvl="2" algn="just"/>
            <a:r>
              <a:rPr lang="ru-RU" dirty="0"/>
              <a:t>- Требуется корректировка …</a:t>
            </a:r>
          </a:p>
        </p:txBody>
      </p:sp>
    </p:spTree>
    <p:extLst>
      <p:ext uri="{BB962C8B-B14F-4D97-AF65-F5344CB8AC3E}">
        <p14:creationId xmlns="" xmlns:p14="http://schemas.microsoft.com/office/powerpoint/2010/main" val="13785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25"/>
            <a:ext cx="12192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Резюме: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6" name="Picture 2" descr="https://cdn.lifehacker.ru/wp-content/uploads/2017/05/Mult_citaty_11_1_1494000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213" y="871320"/>
            <a:ext cx="7083170" cy="3427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4150" y="4599296"/>
            <a:ext cx="1098644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Участие в инновационных проектах с одной стороны требует достаточно большого напряжения морального, физического и психологического от всей </a:t>
            </a:r>
            <a:r>
              <a:rPr lang="ru-RU" dirty="0" smtClean="0"/>
              <a:t>команды. Но поиск </a:t>
            </a:r>
            <a:r>
              <a:rPr lang="ru-RU" dirty="0" smtClean="0"/>
              <a:t>актуальных инноваций, исследование их эффективности и введение в процесс профессионального образования, позволяют колледжу не только функционировать, но и успешно развиваться.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77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6040" y="48407"/>
            <a:ext cx="6684581" cy="1469393"/>
          </a:xfrm>
          <a:solidFill>
            <a:schemeClr val="accent5">
              <a:lumMod val="40000"/>
              <a:lumOff val="60000"/>
            </a:schemeClr>
          </a:solidFill>
          <a:effectLst/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Профессиональных и личных успехов</a:t>
            </a:r>
            <a:r>
              <a:rPr lang="en-US" b="1" i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0" i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6042" y="1698040"/>
            <a:ext cx="6684580" cy="18158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121917" tIns="60958" rIns="121917" bIns="60958">
            <a:spAutoFit/>
          </a:bodyPr>
          <a:lstStyle/>
          <a:p>
            <a:r>
              <a:rPr lang="ru-RU" sz="2200" dirty="0"/>
              <a:t>Контактная информация:</a:t>
            </a:r>
          </a:p>
          <a:p>
            <a:r>
              <a:rPr lang="ru-RU" sz="2200" dirty="0"/>
              <a:t>Россия г. Ярославль, ул. Богдановича, 16 </a:t>
            </a:r>
          </a:p>
          <a:p>
            <a:r>
              <a:rPr lang="ru-RU" sz="2200" dirty="0"/>
              <a:t>Сайт: www.iro.yar.ru</a:t>
            </a:r>
          </a:p>
          <a:p>
            <a:r>
              <a:rPr lang="ru-RU" sz="2200" dirty="0" smtClean="0"/>
              <a:t>Тел</a:t>
            </a:r>
            <a:r>
              <a:rPr lang="ru-RU" sz="2200" dirty="0"/>
              <a:t>.: +7 (4852) 23-06-82 </a:t>
            </a:r>
            <a:endParaRPr lang="en-US" sz="2200" dirty="0" smtClean="0"/>
          </a:p>
          <a:p>
            <a:r>
              <a:rPr lang="ru-RU" sz="2200" dirty="0"/>
              <a:t>E-</a:t>
            </a:r>
            <a:r>
              <a:rPr lang="ru-RU" sz="2200" dirty="0" err="1"/>
              <a:t>mail</a:t>
            </a:r>
            <a:r>
              <a:rPr lang="ru-RU" sz="2200" dirty="0"/>
              <a:t> ИРО: </a:t>
            </a:r>
            <a:r>
              <a:rPr lang="ru-RU" sz="2200" dirty="0" smtClean="0">
                <a:hlinkClick r:id="rId2"/>
              </a:rPr>
              <a:t>rcnit@iro.yar.ru</a:t>
            </a:r>
            <a:endParaRPr lang="ru-RU" sz="2200" dirty="0"/>
          </a:p>
        </p:txBody>
      </p:sp>
      <p:pic>
        <p:nvPicPr>
          <p:cNvPr id="6146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852"/>
            <a:ext cx="5249917" cy="5541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76042" y="3650160"/>
            <a:ext cx="6558454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Кафедра профессионального образования</a:t>
            </a:r>
            <a:endParaRPr lang="ru-RU" sz="2000" dirty="0" smtClean="0"/>
          </a:p>
          <a:p>
            <a:r>
              <a:rPr lang="ru-RU" sz="2000" dirty="0"/>
              <a:t>Заведующий </a:t>
            </a:r>
            <a:r>
              <a:rPr lang="ru-RU" sz="2000" dirty="0" smtClean="0"/>
              <a:t>кафедрой: Харавинина </a:t>
            </a:r>
            <a:r>
              <a:rPr lang="ru-RU" sz="2000" dirty="0"/>
              <a:t>Любовь Николаевна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Тел.: +7 (4852) 23-08-31 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</a:t>
            </a:r>
            <a:r>
              <a:rPr lang="en-US" sz="2000" dirty="0"/>
              <a:t>l</a:t>
            </a:r>
            <a:r>
              <a:rPr lang="ru-RU" sz="2000" dirty="0"/>
              <a:t>: </a:t>
            </a:r>
            <a:r>
              <a:rPr lang="en-US" sz="2000" dirty="0">
                <a:hlinkClick r:id="rId4"/>
              </a:rPr>
              <a:t>cpo@iro.yar.ru</a:t>
            </a:r>
            <a:endParaRPr lang="ru-RU" sz="2000" dirty="0"/>
          </a:p>
          <a:p>
            <a:r>
              <a:rPr lang="ru-RU" sz="2000" dirty="0" smtClean="0"/>
              <a:t>Методист: Лебедев </a:t>
            </a:r>
            <a:r>
              <a:rPr lang="ru-RU" sz="2000" dirty="0"/>
              <a:t>Михаил </a:t>
            </a:r>
            <a:r>
              <a:rPr lang="ru-RU" sz="2000" dirty="0" smtClean="0"/>
              <a:t>Константинович </a:t>
            </a:r>
            <a:endParaRPr lang="en-US" sz="2000" dirty="0" smtClean="0"/>
          </a:p>
          <a:p>
            <a:r>
              <a:rPr lang="ru-RU" sz="2000" dirty="0" smtClean="0"/>
              <a:t>E-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en-US" sz="2000" dirty="0" smtClean="0">
                <a:hlinkClick r:id="rId5"/>
              </a:rPr>
              <a:t>lebedevmk</a:t>
            </a:r>
            <a:r>
              <a:rPr lang="en-US" sz="2000" u="sng" dirty="0" smtClean="0">
                <a:hlinkClick r:id="rId5"/>
              </a:rPr>
              <a:t>@iro.yar.ru</a:t>
            </a:r>
            <a:endParaRPr lang="en-US" sz="2000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2251" y="5631069"/>
            <a:ext cx="773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en-US" sz="5400" dirty="0" smtClean="0">
                <a:solidFill>
                  <a:srgbClr val="A52D36"/>
                </a:solidFill>
              </a:rPr>
              <a:t>!</a:t>
            </a:r>
            <a:endParaRPr lang="ru-RU" sz="5400" dirty="0">
              <a:solidFill>
                <a:srgbClr val="A52D3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795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09891"/>
            <a:ext cx="12137398" cy="6292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семинара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96095" y="992456"/>
            <a:ext cx="12041303" cy="48320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Целевая установка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на проведение организационно-</a:t>
            </a:r>
            <a:r>
              <a:rPr lang="ru-RU" sz="2800" b="1" dirty="0" err="1" smtClean="0">
                <a:solidFill>
                  <a:srgbClr val="002060"/>
                </a:solidFill>
              </a:rPr>
              <a:t>деятельностной</a:t>
            </a:r>
            <a:r>
              <a:rPr lang="ru-RU" sz="2800" b="1" dirty="0" smtClean="0">
                <a:solidFill>
                  <a:srgbClr val="002060"/>
                </a:solidFill>
              </a:rPr>
              <a:t> игры по теме: «Современные </a:t>
            </a:r>
            <a:r>
              <a:rPr lang="ru-RU" sz="2800" b="1" dirty="0">
                <a:solidFill>
                  <a:srgbClr val="002060"/>
                </a:solidFill>
              </a:rPr>
              <a:t>технологии в разработке оценочных средств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Формы и методы контроля и оценки образовательного результата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Некоторые инновационные формы контроля и оценки образовательного результата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Базы инновационных заданий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</a:rPr>
              <a:t>Рефлексия (обмен мнениями, подведение итогов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endParaRPr lang="ru-RU" sz="2800" b="1" dirty="0"/>
          </a:p>
          <a:p>
            <a:pPr marL="342900" indent="-342900">
              <a:buFont typeface="+mj-lt"/>
              <a:buAutoNum type="arabicPeriod"/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96095" y="798951"/>
            <a:ext cx="12095905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838001" y="6459148"/>
            <a:ext cx="135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8</a:t>
            </a:r>
            <a:r>
              <a:rPr lang="ru-RU" dirty="0" smtClean="0"/>
              <a:t>.03.2019</a:t>
            </a:r>
            <a:endParaRPr lang="ru-RU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88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установка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95905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6095" y="739142"/>
            <a:ext cx="1204130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Определения и понятия</a:t>
            </a:r>
          </a:p>
          <a:p>
            <a:r>
              <a:rPr lang="ru-RU" sz="2000" b="1" dirty="0" smtClean="0"/>
              <a:t>Организационно-</a:t>
            </a:r>
            <a:r>
              <a:rPr lang="ru-RU" sz="2000" b="1" dirty="0" err="1" smtClean="0"/>
              <a:t>деятельностная</a:t>
            </a:r>
            <a:r>
              <a:rPr lang="ru-RU" sz="2000" b="1" dirty="0" smtClean="0"/>
              <a:t> игра (ОДИ)  </a:t>
            </a:r>
            <a:r>
              <a:rPr lang="ru-RU" sz="2000" dirty="0" smtClean="0"/>
              <a:t>- </a:t>
            </a:r>
            <a:r>
              <a:rPr lang="ru-RU" sz="2000" dirty="0"/>
              <a:t>это один из ме­тодов решения сложных экономических, социальных, организаци­онных, педагогических и других проблем.</a:t>
            </a:r>
          </a:p>
          <a:p>
            <a:r>
              <a:rPr lang="ru-RU" sz="2000" b="1" dirty="0" smtClean="0"/>
              <a:t>Игра </a:t>
            </a:r>
            <a:r>
              <a:rPr lang="ru-RU" sz="2000" b="1" dirty="0"/>
              <a:t>называется орга­низационной, </a:t>
            </a:r>
            <a:r>
              <a:rPr lang="ru-RU" sz="2000" dirty="0"/>
              <a:t>так как она специально организуется, проектируется и программируется. </a:t>
            </a:r>
            <a:endParaRPr lang="ru-RU" sz="2000" dirty="0" smtClean="0"/>
          </a:p>
          <a:p>
            <a:r>
              <a:rPr lang="ru-RU" sz="2000" b="1" dirty="0" smtClean="0"/>
              <a:t>Игра </a:t>
            </a:r>
            <a:r>
              <a:rPr lang="ru-RU" sz="2000" b="1" dirty="0"/>
              <a:t>называется </a:t>
            </a:r>
            <a:r>
              <a:rPr lang="ru-RU" sz="2000" b="1" dirty="0" err="1"/>
              <a:t>деятельностной</a:t>
            </a:r>
            <a:r>
              <a:rPr lang="ru-RU" sz="2000" dirty="0"/>
              <a:t>, так как ее участники высту­пают активными субъектами игры, деятелями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 ОДИ нет разделе­ния </a:t>
            </a:r>
            <a:r>
              <a:rPr lang="ru-RU" sz="2000" dirty="0" smtClean="0"/>
              <a:t>на </a:t>
            </a:r>
            <a:r>
              <a:rPr lang="ru-RU" sz="2000" dirty="0"/>
              <a:t>ведущих и </a:t>
            </a:r>
            <a:r>
              <a:rPr lang="ru-RU" sz="2000" dirty="0" smtClean="0"/>
              <a:t>ведомых. Такое </a:t>
            </a:r>
            <a:r>
              <a:rPr lang="ru-RU" sz="2000" dirty="0"/>
              <a:t>разделение в ОДИ зависит от меры включенности в игру каждого участника, от его стремле­ния внести максимальный вклад в продвижение обсуждаемой про­блемы, от точности в следовании правилам игры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Цель ОДИ </a:t>
            </a:r>
            <a:r>
              <a:rPr lang="ru-RU" sz="2000" dirty="0" smtClean="0"/>
              <a:t>- коллективно </a:t>
            </a:r>
            <a:r>
              <a:rPr lang="ru-RU" sz="2000" dirty="0"/>
              <a:t>обсудить </a:t>
            </a:r>
            <a:r>
              <a:rPr lang="ru-RU" sz="2000" dirty="0" smtClean="0"/>
              <a:t>предложенную  </a:t>
            </a:r>
            <a:r>
              <a:rPr lang="ru-RU" sz="2000" dirty="0"/>
              <a:t>тему или проблему, вы­работать мыслительные средства анализа и понимания проблемы, определить возможные подходы и пути решения. </a:t>
            </a:r>
            <a:endParaRPr lang="ru-RU" sz="2000" dirty="0" smtClean="0"/>
          </a:p>
          <a:p>
            <a:r>
              <a:rPr lang="ru-RU" sz="2000" b="1" dirty="0" smtClean="0"/>
              <a:t>Главные </a:t>
            </a:r>
            <a:r>
              <a:rPr lang="ru-RU" sz="2000" b="1" dirty="0"/>
              <a:t>приоб­ретения в игре </a:t>
            </a:r>
            <a:r>
              <a:rPr lang="ru-RU" sz="2000" dirty="0"/>
              <a:t>- это развитие самих участников, внутреннее их продвижение в собственной деятельности</a:t>
            </a:r>
            <a:r>
              <a:rPr lang="ru-RU" dirty="0" smtClean="0"/>
              <a:t>.</a:t>
            </a:r>
          </a:p>
          <a:p>
            <a:r>
              <a:rPr lang="ru-RU" sz="2000" b="1" dirty="0"/>
              <a:t>Составные базовые технологии </a:t>
            </a:r>
            <a:r>
              <a:rPr lang="ru-RU" sz="2000" dirty="0"/>
              <a:t>в </a:t>
            </a:r>
            <a:r>
              <a:rPr lang="ru-RU" sz="2000" dirty="0" smtClean="0"/>
              <a:t>организационно-</a:t>
            </a:r>
            <a:r>
              <a:rPr lang="ru-RU" sz="2000" dirty="0" err="1" smtClean="0"/>
              <a:t>деятельностной</a:t>
            </a:r>
            <a:r>
              <a:rPr lang="ru-RU" sz="2000" dirty="0" smtClean="0"/>
              <a:t> </a:t>
            </a:r>
            <a:r>
              <a:rPr lang="ru-RU" sz="2000" dirty="0"/>
              <a:t>игре:</a:t>
            </a:r>
          </a:p>
          <a:p>
            <a:pPr lvl="1"/>
            <a:r>
              <a:rPr lang="ru-RU" sz="2000" dirty="0"/>
              <a:t>- мнемотехника (развитие системы понятий);</a:t>
            </a:r>
          </a:p>
          <a:p>
            <a:pPr lvl="1"/>
            <a:r>
              <a:rPr lang="ru-RU" sz="2000" dirty="0"/>
              <a:t>- психотехника (управление системой мотивов);</a:t>
            </a:r>
          </a:p>
          <a:p>
            <a:pPr lvl="1"/>
            <a:r>
              <a:rPr lang="ru-RU" sz="2000" dirty="0"/>
              <a:t>- </a:t>
            </a:r>
            <a:r>
              <a:rPr lang="ru-RU" sz="2000" dirty="0" err="1"/>
              <a:t>схемотехника</a:t>
            </a:r>
            <a:r>
              <a:rPr lang="ru-RU" sz="2000" dirty="0"/>
              <a:t> (перевод понятий в графическую форму);</a:t>
            </a:r>
          </a:p>
          <a:p>
            <a:pPr lvl="1"/>
            <a:r>
              <a:rPr lang="ru-RU" sz="2000" dirty="0"/>
              <a:t>- </a:t>
            </a:r>
            <a:r>
              <a:rPr lang="ru-RU" sz="2000" dirty="0" err="1"/>
              <a:t>группотехника</a:t>
            </a:r>
            <a:r>
              <a:rPr lang="ru-RU" sz="2000" dirty="0"/>
              <a:t> (организация групповой работы);</a:t>
            </a:r>
          </a:p>
          <a:p>
            <a:pPr lvl="1"/>
            <a:r>
              <a:rPr lang="ru-RU" sz="2000" dirty="0"/>
              <a:t>- </a:t>
            </a:r>
            <a:r>
              <a:rPr lang="ru-RU" sz="2000" dirty="0" err="1"/>
              <a:t>социотехника</a:t>
            </a:r>
            <a:r>
              <a:rPr lang="ru-RU" sz="2000" dirty="0"/>
              <a:t> (использование социального опыта как средства обучения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082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установка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95905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6094" y="869623"/>
            <a:ext cx="1181840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Тема ОДИ: </a:t>
            </a:r>
            <a:r>
              <a:rPr lang="ru-RU" sz="2000" dirty="0" smtClean="0"/>
              <a:t>«Современные </a:t>
            </a:r>
            <a:r>
              <a:rPr lang="ru-RU" sz="2000" dirty="0"/>
              <a:t>технологии в разработке оценочных </a:t>
            </a:r>
            <a:r>
              <a:rPr lang="ru-RU" sz="2000" dirty="0" smtClean="0"/>
              <a:t>средств»</a:t>
            </a:r>
          </a:p>
          <a:p>
            <a:endParaRPr lang="ru-RU" sz="2000" dirty="0" smtClean="0"/>
          </a:p>
          <a:p>
            <a:r>
              <a:rPr lang="ru-RU" sz="2000" b="1" dirty="0" smtClean="0"/>
              <a:t>Цель </a:t>
            </a:r>
            <a:r>
              <a:rPr lang="ru-RU" sz="2000" b="1" dirty="0"/>
              <a:t>ОДИ: </a:t>
            </a:r>
            <a:r>
              <a:rPr lang="ru-RU" sz="2000" dirty="0"/>
              <a:t>повышение профессиональной компетенции </a:t>
            </a:r>
            <a:r>
              <a:rPr lang="ru-RU" sz="2000" dirty="0" smtClean="0"/>
              <a:t>педагогических работников по вопросу 	разработки оценочных средств  с использованием современных технологий оценивания</a:t>
            </a:r>
          </a:p>
          <a:p>
            <a:endParaRPr lang="ru-RU" sz="2000" dirty="0" smtClean="0"/>
          </a:p>
          <a:p>
            <a:r>
              <a:rPr lang="ru-RU" sz="2000" b="1" dirty="0" smtClean="0"/>
              <a:t>Задачи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pPr lvl="1"/>
            <a:r>
              <a:rPr lang="ru-RU" sz="2000" dirty="0" smtClean="0"/>
              <a:t>1</a:t>
            </a:r>
            <a:r>
              <a:rPr lang="ru-RU" sz="2000" dirty="0"/>
              <a:t>) Актуализировать сущность ключевых понятий. </a:t>
            </a:r>
          </a:p>
          <a:p>
            <a:pPr lvl="1"/>
            <a:r>
              <a:rPr lang="ru-RU" sz="2000" dirty="0"/>
              <a:t>2) </a:t>
            </a:r>
            <a:r>
              <a:rPr lang="ru-RU" sz="2000" dirty="0" smtClean="0"/>
              <a:t>Определение эффективных методик разработки оценочных средств и выстраивание эффективных  траекторий их применения для текущего контроля успеваемости , промежуточной аттестации и ГИА </a:t>
            </a:r>
            <a:endParaRPr lang="ru-RU" sz="2000" dirty="0"/>
          </a:p>
          <a:p>
            <a:pPr lvl="1"/>
            <a:r>
              <a:rPr lang="ru-RU" sz="2000" dirty="0"/>
              <a:t>3) Познакомиться с опытом </a:t>
            </a:r>
            <a:r>
              <a:rPr lang="ru-RU" sz="2000" dirty="0" smtClean="0"/>
              <a:t>ПОО по </a:t>
            </a:r>
            <a:r>
              <a:rPr lang="ru-RU" sz="2000" dirty="0"/>
              <a:t>разработке оценочных средств  с использованием современных технологий </a:t>
            </a:r>
            <a:r>
              <a:rPr lang="ru-RU" sz="2000" dirty="0" smtClean="0"/>
              <a:t>оценивания и определение путей интеграционного </a:t>
            </a:r>
            <a:r>
              <a:rPr lang="ru-RU" sz="2000" dirty="0"/>
              <a:t>сотрудничества </a:t>
            </a:r>
            <a:endParaRPr lang="ru-RU" sz="2000" dirty="0" smtClean="0"/>
          </a:p>
          <a:p>
            <a:pPr lvl="1"/>
            <a:endParaRPr lang="ru-RU" sz="2000" dirty="0" smtClean="0"/>
          </a:p>
          <a:p>
            <a:pPr algn="just"/>
            <a:r>
              <a:rPr lang="ru-RU" sz="2000" b="1" dirty="0"/>
              <a:t>Автор-разработчик: </a:t>
            </a:r>
            <a:r>
              <a:rPr lang="ru-RU" sz="2000" b="1" dirty="0" smtClean="0"/>
              <a:t> </a:t>
            </a:r>
            <a:r>
              <a:rPr lang="ru-RU" sz="2000" dirty="0" smtClean="0"/>
              <a:t>Лебедев М.К.., </a:t>
            </a:r>
            <a:r>
              <a:rPr lang="ru-RU" sz="2000" i="1" dirty="0"/>
              <a:t>методист кафедры профессионального образования </a:t>
            </a:r>
            <a:r>
              <a:rPr lang="ru-RU" sz="2000" i="1" dirty="0" smtClean="0"/>
              <a:t>ГАУ </a:t>
            </a:r>
            <a:r>
              <a:rPr lang="ru-RU" sz="2000" i="1" dirty="0"/>
              <a:t>ДПО ЯО </a:t>
            </a:r>
            <a:r>
              <a:rPr lang="ru-RU" sz="2000" i="1" dirty="0" smtClean="0"/>
              <a:t>	«</a:t>
            </a:r>
            <a:r>
              <a:rPr lang="ru-RU" sz="2000" i="1" dirty="0"/>
              <a:t>Институт развития образования</a:t>
            </a:r>
            <a:r>
              <a:rPr lang="ru-RU" sz="2000" i="1" dirty="0" smtClean="0"/>
              <a:t>»</a:t>
            </a:r>
          </a:p>
          <a:p>
            <a:pPr algn="just"/>
            <a:r>
              <a:rPr lang="ru-RU" sz="2000" b="1" dirty="0" err="1" smtClean="0"/>
              <a:t>Коуч</a:t>
            </a:r>
            <a:r>
              <a:rPr lang="ru-RU" sz="2000" b="1" dirty="0" smtClean="0"/>
              <a:t>:  </a:t>
            </a:r>
            <a:r>
              <a:rPr lang="ru-RU" sz="2000" i="1" dirty="0" smtClean="0"/>
              <a:t>Андреева </a:t>
            </a:r>
            <a:r>
              <a:rPr lang="ru-RU" sz="2000" i="1" dirty="0"/>
              <a:t>Елена Юрьевна,</a:t>
            </a:r>
            <a:r>
              <a:rPr lang="ru-RU" sz="2000" b="1" i="1" dirty="0"/>
              <a:t> </a:t>
            </a:r>
            <a:r>
              <a:rPr lang="ru-RU" sz="2000" i="1" dirty="0" smtClean="0"/>
              <a:t>старший методист ГПОУ </a:t>
            </a:r>
            <a:r>
              <a:rPr lang="ru-RU" sz="2000" i="1" dirty="0"/>
              <a:t>ЯО Даниловского политехнического </a:t>
            </a:r>
            <a:r>
              <a:rPr lang="ru-RU" sz="2000" i="1" dirty="0" smtClean="0"/>
              <a:t>	колледжа</a:t>
            </a:r>
          </a:p>
          <a:p>
            <a:pPr algn="just"/>
            <a:r>
              <a:rPr lang="ru-RU" sz="2000" b="1" dirty="0" smtClean="0"/>
              <a:t>Категория </a:t>
            </a:r>
            <a:r>
              <a:rPr lang="ru-RU" sz="2000" b="1" dirty="0"/>
              <a:t>участников</a:t>
            </a:r>
            <a:r>
              <a:rPr lang="ru-RU" sz="2000" dirty="0"/>
              <a:t>: </a:t>
            </a:r>
            <a:r>
              <a:rPr lang="ru-RU" sz="2000" dirty="0" smtClean="0"/>
              <a:t>участники семинара, преподаватели  и мастера производственного обучения по 	профессиям/специальностям </a:t>
            </a:r>
            <a:r>
              <a:rPr lang="ru-RU" sz="2000" dirty="0"/>
              <a:t>реализующих образовательные программы по ТОП-50 </a:t>
            </a:r>
            <a:r>
              <a:rPr lang="ru-RU" sz="2000" dirty="0" smtClean="0"/>
              <a:t> УГПС 	18.00.00</a:t>
            </a:r>
            <a:r>
              <a:rPr lang="ru-RU" sz="2000" dirty="0"/>
              <a:t>; 19.00.00; </a:t>
            </a:r>
            <a:r>
              <a:rPr lang="ru-RU" sz="2000" dirty="0" smtClean="0"/>
              <a:t>43.00.00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3437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установка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95905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6095" y="789899"/>
            <a:ext cx="1181840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Мотивация (введение в деятельность)</a:t>
            </a:r>
          </a:p>
          <a:p>
            <a:pPr algn="just"/>
            <a:r>
              <a:rPr lang="ru-RU" b="1" dirty="0" smtClean="0"/>
              <a:t>Содержание деятельности (основной этап, работа в группах)</a:t>
            </a:r>
            <a:r>
              <a:rPr lang="ru-RU" dirty="0" smtClean="0"/>
              <a:t>:</a:t>
            </a:r>
          </a:p>
          <a:p>
            <a:pPr marL="914400" lvl="1" indent="-457200" algn="just">
              <a:buAutoNum type="arabicParenR"/>
            </a:pPr>
            <a:r>
              <a:rPr lang="ru-RU" dirty="0" smtClean="0"/>
              <a:t>Ознакомиться с предложенным текстом  (содержание учебной информации)</a:t>
            </a:r>
          </a:p>
          <a:p>
            <a:pPr marL="914400" lvl="1" indent="-457200" algn="just">
              <a:buAutoNum type="arabicParenR"/>
            </a:pPr>
            <a:r>
              <a:rPr lang="ru-RU" dirty="0" smtClean="0"/>
              <a:t>Предложить возможные варианты оценочных средств при использовании различных образовательных технологий </a:t>
            </a:r>
          </a:p>
          <a:p>
            <a:pPr marL="914400" lvl="1" indent="-457200" algn="just">
              <a:buFontTx/>
              <a:buAutoNum type="arabicParenR"/>
            </a:pPr>
            <a:r>
              <a:rPr lang="ru-RU" dirty="0" smtClean="0"/>
              <a:t>Выбрать вид(ы)  оценочного(</a:t>
            </a:r>
            <a:r>
              <a:rPr lang="ru-RU" dirty="0" err="1" smtClean="0"/>
              <a:t>ых</a:t>
            </a:r>
            <a:r>
              <a:rPr lang="ru-RU" dirty="0" smtClean="0"/>
              <a:t>) средств(а) и </a:t>
            </a:r>
            <a:r>
              <a:rPr lang="ru-RU" dirty="0" err="1" smtClean="0"/>
              <a:t>тезисно</a:t>
            </a:r>
            <a:r>
              <a:rPr lang="ru-RU" dirty="0" smtClean="0"/>
              <a:t> рассказать методику его(их) разработки, обосновать </a:t>
            </a:r>
            <a:r>
              <a:rPr lang="ru-RU" dirty="0"/>
              <a:t>актуальность </a:t>
            </a:r>
            <a:r>
              <a:rPr lang="ru-RU" dirty="0" smtClean="0"/>
              <a:t> выбранной(</a:t>
            </a:r>
            <a:r>
              <a:rPr lang="ru-RU" dirty="0" err="1" smtClean="0"/>
              <a:t>ых</a:t>
            </a:r>
            <a:r>
              <a:rPr lang="ru-RU" dirty="0" smtClean="0"/>
              <a:t>) методик(и)</a:t>
            </a:r>
            <a:endParaRPr lang="ru-RU" dirty="0"/>
          </a:p>
          <a:p>
            <a:pPr marL="914400" lvl="1" indent="-457200" algn="just">
              <a:buFontTx/>
              <a:buAutoNum type="arabicParenR"/>
            </a:pPr>
            <a:r>
              <a:rPr lang="ru-RU" dirty="0"/>
              <a:t>Р</a:t>
            </a:r>
            <a:r>
              <a:rPr lang="ru-RU" dirty="0" smtClean="0"/>
              <a:t>азработать примерный пакет </a:t>
            </a:r>
            <a:r>
              <a:rPr lang="ru-RU" dirty="0"/>
              <a:t>оценочных </a:t>
            </a:r>
            <a:r>
              <a:rPr lang="ru-RU" dirty="0" smtClean="0"/>
              <a:t>средств для </a:t>
            </a:r>
            <a:r>
              <a:rPr lang="ru-RU" dirty="0"/>
              <a:t>текущего контроля </a:t>
            </a:r>
            <a:r>
              <a:rPr lang="ru-RU" dirty="0" smtClean="0"/>
              <a:t>успеваемости, </a:t>
            </a:r>
            <a:r>
              <a:rPr lang="ru-RU" dirty="0"/>
              <a:t>промежуточной аттестации и ГИА </a:t>
            </a:r>
            <a:endParaRPr lang="ru-RU" dirty="0" smtClean="0"/>
          </a:p>
          <a:p>
            <a:pPr algn="just"/>
            <a:r>
              <a:rPr lang="ru-RU" b="1" dirty="0" smtClean="0"/>
              <a:t>Рефлексия (обмен мнениями, подведение итогов): </a:t>
            </a:r>
          </a:p>
          <a:p>
            <a:pPr algn="just"/>
            <a:r>
              <a:rPr lang="ru-RU" b="1" dirty="0" smtClean="0"/>
              <a:t>Содержательная (ретроспективная):</a:t>
            </a:r>
          </a:p>
          <a:p>
            <a:pPr lvl="2" indent="-457200" algn="just">
              <a:buFont typeface="+mj-lt"/>
              <a:buAutoNum type="arabicParenR"/>
            </a:pPr>
            <a:r>
              <a:rPr lang="ru-RU" dirty="0" smtClean="0"/>
              <a:t>Определить </a:t>
            </a:r>
            <a:r>
              <a:rPr lang="ru-RU" dirty="0"/>
              <a:t>достоинства и недостатки  применимости разработанных оценочных средств  для </a:t>
            </a:r>
            <a:r>
              <a:rPr lang="ru-RU" dirty="0" smtClean="0"/>
              <a:t>конкретной </a:t>
            </a:r>
            <a:r>
              <a:rPr lang="ru-RU" dirty="0"/>
              <a:t>формы </a:t>
            </a:r>
            <a:r>
              <a:rPr lang="ru-RU" dirty="0" smtClean="0"/>
              <a:t>аттестации</a:t>
            </a:r>
          </a:p>
          <a:p>
            <a:pPr lvl="2" indent="-457200" algn="just">
              <a:buFont typeface="+mj-lt"/>
              <a:buAutoNum type="arabicParenR"/>
            </a:pPr>
            <a:r>
              <a:rPr lang="ru-RU" dirty="0" smtClean="0"/>
              <a:t>Оформить сводную таблицу применимости разных видов оценочных средств для различных форм аттестации</a:t>
            </a:r>
            <a:endParaRPr lang="ru-RU" dirty="0"/>
          </a:p>
          <a:p>
            <a:pPr algn="just"/>
            <a:r>
              <a:rPr lang="ru-RU" b="1" dirty="0" smtClean="0"/>
              <a:t>Регулятивная </a:t>
            </a:r>
            <a:r>
              <a:rPr lang="ru-RU" dirty="0" smtClean="0"/>
              <a:t>(приём </a:t>
            </a:r>
            <a:r>
              <a:rPr lang="ru-RU" dirty="0"/>
              <a:t>«Недописанный тезис</a:t>
            </a:r>
            <a:r>
              <a:rPr lang="ru-RU" dirty="0" smtClean="0"/>
              <a:t>»):</a:t>
            </a:r>
            <a:endParaRPr lang="ru-RU" dirty="0"/>
          </a:p>
          <a:p>
            <a:pPr lvl="1" algn="just"/>
            <a:r>
              <a:rPr lang="ru-RU" dirty="0" smtClean="0"/>
              <a:t>Задание</a:t>
            </a:r>
            <a:r>
              <a:rPr lang="ru-RU" dirty="0"/>
              <a:t>: оценить продуктивность практико-ориентированного занятия с </a:t>
            </a:r>
            <a:r>
              <a:rPr lang="ru-RU" dirty="0" smtClean="0"/>
              <a:t>позиции профессионального </a:t>
            </a:r>
            <a:r>
              <a:rPr lang="ru-RU" dirty="0"/>
              <a:t>роста, выбрав одну из предложенных позиций: </a:t>
            </a:r>
          </a:p>
          <a:p>
            <a:pPr lvl="2" algn="just"/>
            <a:r>
              <a:rPr lang="ru-RU" dirty="0"/>
              <a:t>- Я задумался (задумалась) … </a:t>
            </a:r>
          </a:p>
          <a:p>
            <a:pPr lvl="2" algn="just"/>
            <a:r>
              <a:rPr lang="ru-RU" dirty="0"/>
              <a:t>- Было полезно … </a:t>
            </a:r>
          </a:p>
          <a:p>
            <a:pPr lvl="2" algn="just"/>
            <a:r>
              <a:rPr lang="ru-RU" dirty="0"/>
              <a:t>- Требуется корректировка …</a:t>
            </a:r>
          </a:p>
        </p:txBody>
      </p:sp>
    </p:spTree>
    <p:extLst>
      <p:ext uri="{BB962C8B-B14F-4D97-AF65-F5344CB8AC3E}">
        <p14:creationId xmlns="" xmlns:p14="http://schemas.microsoft.com/office/powerpoint/2010/main" val="41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b="1" dirty="0">
                <a:solidFill>
                  <a:srgbClr val="A52D36"/>
                </a:solidFill>
              </a:rPr>
              <a:t>Формы и методы контроля и оценки образовательного результата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41303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2595439"/>
              </p:ext>
            </p:extLst>
          </p:nvPr>
        </p:nvGraphicFramePr>
        <p:xfrm>
          <a:off x="271437" y="869791"/>
          <a:ext cx="11738593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551"/>
                <a:gridCol w="7670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Формы и методы контроля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Инструменты контроля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Устный/письменный опрос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(индивидуальный/фронтальный)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Вопросы, кроссворд, викторина …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Тестирование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Тесты/тестовые задания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Анкетирование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Вопросы к анкете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Практические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Практическое задание</a:t>
                      </a:r>
                    </a:p>
                    <a:p>
                      <a:r>
                        <a:rPr lang="ru-RU" sz="1800" b="1" dirty="0" smtClean="0"/>
                        <a:t>Проектное задание</a:t>
                      </a:r>
                    </a:p>
                    <a:p>
                      <a:r>
                        <a:rPr lang="ru-RU" sz="1800" dirty="0" smtClean="0"/>
                        <a:t>Кейс (решение ситуации)</a:t>
                      </a:r>
                    </a:p>
                    <a:p>
                      <a:r>
                        <a:rPr lang="ru-RU" sz="1800" dirty="0" smtClean="0"/>
                        <a:t>Практическая работа</a:t>
                      </a:r>
                    </a:p>
                    <a:p>
                      <a:r>
                        <a:rPr lang="ru-RU" sz="1800" dirty="0" smtClean="0"/>
                        <a:t>Лабораторная работа</a:t>
                      </a:r>
                    </a:p>
                    <a:p>
                      <a:r>
                        <a:rPr lang="ru-RU" sz="1800" b="1" dirty="0" smtClean="0"/>
                        <a:t>Учебный </a:t>
                      </a:r>
                      <a:r>
                        <a:rPr lang="ru-RU" sz="1800" b="1" baseline="0" dirty="0" smtClean="0"/>
                        <a:t>п</a:t>
                      </a:r>
                      <a:r>
                        <a:rPr lang="ru-RU" sz="1800" b="1" dirty="0" smtClean="0"/>
                        <a:t>роект  (продукт)</a:t>
                      </a:r>
                    </a:p>
                    <a:p>
                      <a:r>
                        <a:rPr lang="ru-RU" sz="1800" dirty="0" smtClean="0"/>
                        <a:t>Курсовой проект/работа</a:t>
                      </a:r>
                    </a:p>
                    <a:p>
                      <a:r>
                        <a:rPr lang="ru-RU" sz="1800" dirty="0" smtClean="0"/>
                        <a:t>Квалификационная</a:t>
                      </a:r>
                      <a:r>
                        <a:rPr lang="ru-RU" sz="1800" baseline="0" dirty="0" smtClean="0"/>
                        <a:t> работа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Портфолио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Тип и структура портфолио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Наблюдение и экспертная оценка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Сравнение с заданным  эталоном/образцом  или соблюдение алгоритма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Самостоятельная/контрольная работа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Вопросы, задания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Зачет, экзамен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Вопросы, задания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6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A52D36"/>
                </a:solidFill>
              </a:rPr>
              <a:t>3. Инновационные формы </a:t>
            </a:r>
            <a:r>
              <a:rPr lang="ru-RU" sz="2400" b="1" dirty="0">
                <a:solidFill>
                  <a:srgbClr val="A52D36"/>
                </a:solidFill>
              </a:rPr>
              <a:t>контроля и оценки образовательного результата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41303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11456" y="768835"/>
            <a:ext cx="11843983" cy="5847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dirty="0" smtClean="0"/>
              <a:t>Практические задания</a:t>
            </a:r>
            <a:r>
              <a:rPr lang="ru-RU" sz="2200" dirty="0" smtClean="0"/>
              <a:t> используется для оценки - профессиональной  компетенции</a:t>
            </a:r>
            <a:endParaRPr lang="en-US" sz="2200" dirty="0" smtClean="0"/>
          </a:p>
          <a:p>
            <a:r>
              <a:rPr lang="ru-RU" sz="2200" b="1" dirty="0" smtClean="0"/>
              <a:t>Проектные </a:t>
            </a:r>
            <a:r>
              <a:rPr lang="ru-RU" sz="2200" b="1" dirty="0"/>
              <a:t>задания</a:t>
            </a:r>
            <a:r>
              <a:rPr lang="ru-RU" sz="2200" dirty="0"/>
              <a:t> относятся к продуктивным заданиям и являются видам практических заданий и/или </a:t>
            </a:r>
            <a:r>
              <a:rPr lang="ru-RU" sz="2200" dirty="0" smtClean="0"/>
              <a:t>проектов</a:t>
            </a:r>
            <a:endParaRPr lang="ru-RU" sz="2200" dirty="0"/>
          </a:p>
          <a:p>
            <a:r>
              <a:rPr lang="ru-RU" sz="2200" b="1" dirty="0" smtClean="0"/>
              <a:t>Проект </a:t>
            </a:r>
            <a:r>
              <a:rPr lang="ru-RU" sz="2200" b="1" dirty="0"/>
              <a:t>как </a:t>
            </a:r>
            <a:r>
              <a:rPr lang="ru-RU" sz="2200" b="1" dirty="0" smtClean="0"/>
              <a:t>метод</a:t>
            </a:r>
            <a:endParaRPr lang="en-US" sz="2200" b="1" dirty="0" smtClean="0"/>
          </a:p>
          <a:p>
            <a:r>
              <a:rPr lang="ru-RU" sz="2200" b="1" i="1" dirty="0"/>
              <a:t>Проектное задание - </a:t>
            </a:r>
            <a:r>
              <a:rPr lang="ru-RU" sz="2200" i="1" dirty="0"/>
              <a:t>это связанная общей профессиональной ситуацией серия профессионально-трудовых задач, соответствующих по содержанию оцениваемым трудовым функциям и/или трудовым действиям, общим и профессиональным компетенциям, которые необходимы для их решения. </a:t>
            </a:r>
            <a:endParaRPr lang="en-US" sz="2200" i="1" dirty="0" smtClean="0"/>
          </a:p>
          <a:p>
            <a:pPr lvl="1"/>
            <a:r>
              <a:rPr lang="ru-RU" sz="2200" b="1" dirty="0"/>
              <a:t>Специфика разработки проектных </a:t>
            </a:r>
            <a:r>
              <a:rPr lang="ru-RU" sz="2200" b="1" dirty="0" smtClean="0"/>
              <a:t>заданий</a:t>
            </a:r>
            <a:endParaRPr lang="en-US" sz="2200" b="1" dirty="0" smtClean="0"/>
          </a:p>
          <a:p>
            <a:pPr lvl="2"/>
            <a:r>
              <a:rPr lang="ru-RU" sz="2200" b="1" dirty="0"/>
              <a:t>Структура проектного задания</a:t>
            </a:r>
            <a:r>
              <a:rPr lang="ru-RU" sz="2200" b="1" dirty="0" smtClean="0"/>
              <a:t>: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ru-RU" sz="2200" dirty="0" smtClean="0"/>
              <a:t>преамбула,</a:t>
            </a:r>
            <a:endParaRPr lang="ru-RU" sz="2200" dirty="0"/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ru-RU" sz="2200" dirty="0"/>
              <a:t>формулировка конкретных профессиональных задач, </a:t>
            </a:r>
            <a:endParaRPr lang="ru-RU" sz="2200" dirty="0" smtClean="0"/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ru-RU" sz="2200" dirty="0" smtClean="0"/>
              <a:t>перечень дополнительных источников профессионально-значимой информации,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ru-RU" sz="2200" dirty="0" smtClean="0"/>
              <a:t>презентация </a:t>
            </a:r>
            <a:r>
              <a:rPr lang="ru-RU" sz="2200" dirty="0"/>
              <a:t>(устная или письменная</a:t>
            </a:r>
            <a:r>
              <a:rPr lang="ru-RU" sz="2200" dirty="0" smtClean="0"/>
              <a:t>),</a:t>
            </a:r>
            <a:endParaRPr lang="ru-RU" sz="2200" dirty="0"/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ru-RU" sz="2200" dirty="0"/>
              <a:t>критерии для оценки и, может быть, его презентации.</a:t>
            </a:r>
          </a:p>
          <a:p>
            <a:pPr lvl="1"/>
            <a:r>
              <a:rPr lang="ru-RU" sz="2200" b="1" dirty="0" smtClean="0"/>
              <a:t>Технологические задачи</a:t>
            </a:r>
          </a:p>
          <a:p>
            <a:pPr lvl="1"/>
            <a:r>
              <a:rPr lang="ru-RU" sz="2200" b="1" dirty="0"/>
              <a:t>Критерии оценки процесса выполнения проектного </a:t>
            </a:r>
            <a:r>
              <a:rPr lang="ru-RU" sz="2200" b="1" dirty="0" smtClean="0"/>
              <a:t>задания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395448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" y="-63062"/>
            <a:ext cx="824739" cy="80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0" y="25808"/>
            <a:ext cx="12137398" cy="629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A52D36"/>
                </a:solidFill>
              </a:rPr>
              <a:t>3. Инновационные формы контроля и оценки образовательного результата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6095" y="665734"/>
            <a:ext cx="12041303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93338" y="840813"/>
            <a:ext cx="11750722" cy="4093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ПРИМЕР практического задания</a:t>
            </a:r>
          </a:p>
          <a:p>
            <a:endParaRPr lang="ru-RU" sz="2000" b="1" dirty="0" smtClean="0"/>
          </a:p>
          <a:p>
            <a:r>
              <a:rPr lang="ru-RU" sz="2000" b="1" dirty="0"/>
              <a:t>Приготовить десерт в количестве _________</a:t>
            </a:r>
            <a:r>
              <a:rPr lang="ru-RU" sz="2000" b="1" dirty="0" err="1"/>
              <a:t>порц</a:t>
            </a:r>
            <a:r>
              <a:rPr lang="ru-RU" sz="2000" b="1" dirty="0"/>
              <a:t>., выход одной порции_________. </a:t>
            </a:r>
          </a:p>
          <a:p>
            <a:r>
              <a:rPr lang="ru-RU" sz="2000" b="1" dirty="0"/>
              <a:t>«Черный ящик» – тип десерта: желе, самбук, мусс и т.д. обязательные продукты. Набор продуктов с общего стола известен </a:t>
            </a:r>
          </a:p>
          <a:p>
            <a:r>
              <a:rPr lang="ru-RU" sz="2000" b="1" dirty="0"/>
              <a:t>заранее. </a:t>
            </a:r>
          </a:p>
          <a:p>
            <a:r>
              <a:rPr lang="ru-RU" sz="2000" b="1" dirty="0"/>
              <a:t>Обучающийся: </a:t>
            </a:r>
          </a:p>
          <a:p>
            <a:pPr lvl="1"/>
            <a:r>
              <a:rPr lang="ru-RU" sz="2000" b="1" dirty="0"/>
              <a:t>- готовит основное блюдо/десерт по собственному рецепту или использует традиционные, авторские, региональные </a:t>
            </a:r>
            <a:r>
              <a:rPr lang="ru-RU" sz="2000" b="1" dirty="0" smtClean="0"/>
              <a:t>рецепты</a:t>
            </a:r>
            <a:r>
              <a:rPr lang="ru-RU" sz="2000" b="1" dirty="0"/>
              <a:t>. </a:t>
            </a:r>
          </a:p>
          <a:p>
            <a:pPr lvl="1"/>
            <a:r>
              <a:rPr lang="ru-RU" sz="2000" b="1" dirty="0"/>
              <a:t>- готовит гарниры (не менее двух), соусы к ним, </a:t>
            </a:r>
          </a:p>
          <a:p>
            <a:pPr lvl="1"/>
            <a:r>
              <a:rPr lang="ru-RU" sz="2000" b="1" dirty="0"/>
              <a:t>- оформляет блюдо </a:t>
            </a:r>
          </a:p>
          <a:p>
            <a:pPr lvl="1"/>
            <a:r>
              <a:rPr lang="ru-RU" sz="2000" b="1" dirty="0"/>
              <a:t>- презентует с соблюдением санитарии, температуры подачи, времени приготовления </a:t>
            </a:r>
          </a:p>
          <a:p>
            <a:pPr lvl="1"/>
            <a:r>
              <a:rPr lang="ru-RU" sz="2000" b="1" dirty="0"/>
              <a:t>- отвечает на вопросы, объясняя свой выбор, подходы к приготовлению, способы действий</a:t>
            </a:r>
            <a:endParaRPr lang="ru-RU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826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10522</TotalTime>
  <Words>1937</Words>
  <Application>Microsoft Office PowerPoint</Application>
  <PresentationFormat>Произвольный</PresentationFormat>
  <Paragraphs>429</Paragraphs>
  <Slides>26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1_Тема Office</vt:lpstr>
      <vt:lpstr>2_Тема Office</vt:lpstr>
      <vt:lpstr>Слайд 1</vt:lpstr>
      <vt:lpstr>Слайд 2</vt:lpstr>
      <vt:lpstr>План семинара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Профессиональных и личных успехов!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Андреева</cp:lastModifiedBy>
  <cp:revision>608</cp:revision>
  <cp:lastPrinted>2019-01-16T06:34:35Z</cp:lastPrinted>
  <dcterms:created xsi:type="dcterms:W3CDTF">2017-01-30T13:00:35Z</dcterms:created>
  <dcterms:modified xsi:type="dcterms:W3CDTF">2019-03-29T09:11:32Z</dcterms:modified>
  <cp:contentStatus/>
</cp:coreProperties>
</file>